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0" r:id="rId3"/>
    <p:sldId id="291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87" r:id="rId12"/>
    <p:sldId id="288" r:id="rId13"/>
    <p:sldId id="264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78" y="-2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88B8C41-CE7B-4F77-9E00-3E05DDD3033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FA70547-DC88-4B63-9FE7-C5262479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3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nkalman.ne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371600"/>
          </a:xfrm>
        </p:spPr>
        <p:txBody>
          <a:bodyPr>
            <a:normAutofit/>
          </a:bodyPr>
          <a:lstStyle/>
          <a:p>
            <a:r>
              <a:rPr lang="en-US" sz="5400" dirty="0"/>
              <a:t>Pythagorean 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5400" dirty="0"/>
              <a:t>-</a:t>
            </a:r>
            <a:r>
              <a:rPr lang="en-US" sz="5400" dirty="0" err="1"/>
              <a:t>ples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Dan Kalman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American University</a:t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en-US" sz="1300" dirty="0" smtClean="0">
              <a:solidFill>
                <a:schemeClr val="tx1"/>
              </a:solidFill>
            </a:endParaRPr>
          </a:p>
          <a:p>
            <a:r>
              <a:rPr lang="en-US" sz="3600" b="1" dirty="0" smtClean="0">
                <a:solidFill>
                  <a:schemeClr val="tx1"/>
                </a:solidFill>
              </a:rPr>
              <a:t>Slides At:</a:t>
            </a:r>
          </a:p>
          <a:p>
            <a:r>
              <a:rPr lang="en-US" sz="3600" dirty="0" smtClean="0">
                <a:solidFill>
                  <a:schemeClr val="tx1"/>
                </a:solidFill>
                <a:hlinkClick r:id="rId2"/>
              </a:rPr>
              <a:t>www.dankalman.net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Spring SE Section Meeting</a:t>
            </a:r>
          </a:p>
          <a:p>
            <a:r>
              <a:rPr lang="en-US" sz="3000" dirty="0">
                <a:solidFill>
                  <a:schemeClr val="tx1"/>
                </a:solidFill>
              </a:rPr>
              <a:t>2/28/2025</a:t>
            </a:r>
          </a:p>
        </p:txBody>
      </p:sp>
    </p:spTree>
    <p:extLst>
      <p:ext uri="{BB962C8B-B14F-4D97-AF65-F5344CB8AC3E}">
        <p14:creationId xmlns:p14="http://schemas.microsoft.com/office/powerpoint/2010/main" val="11789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066800"/>
                <a:ext cx="9067800" cy="56388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1" smtClean="0">
                        <a:latin typeface="Cambria Math"/>
                      </a:rPr>
                      <m:t>𝐯</m:t>
                    </m:r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1,2,3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P4T is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(1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4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6,14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Divide out 2 to find a </a:t>
                </a:r>
                <a:r>
                  <a:rPr lang="en-US" i="1" dirty="0" smtClean="0"/>
                  <a:t>primitive</a:t>
                </a:r>
                <a:r>
                  <a:rPr lang="en-US" dirty="0" smtClean="0"/>
                  <a:t> P4T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6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7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also obtain all the integer multiples</a:t>
                </a:r>
              </a:p>
              <a:p>
                <a:r>
                  <a:rPr lang="en-US" dirty="0" smtClean="0"/>
                  <a:t>Also can permute first three entries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(6,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,7)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  <m:r>
                          <a:rPr lang="en-US" i="1">
                            <a:latin typeface="Cambria Math"/>
                          </a:rPr>
                          <m:t>,3,7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(6,2,3,7)</m:t>
                    </m:r>
                  </m:oMath>
                </a14:m>
                <a:r>
                  <a:rPr lang="en-US" dirty="0" smtClean="0"/>
                  <a:t>, etc</a:t>
                </a:r>
              </a:p>
              <a:p>
                <a:r>
                  <a:rPr lang="en-US" dirty="0"/>
                  <a:t>Is there an efficient way to choose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’s so that we obtain every possible P4T without any </a:t>
                </a:r>
                <a:r>
                  <a:rPr lang="en-US" u="sng" dirty="0"/>
                  <a:t>duplication</a:t>
                </a:r>
                <a:r>
                  <a:rPr lang="en-US" u="sng" dirty="0" smtClean="0"/>
                  <a:t>?</a:t>
                </a:r>
                <a:endParaRPr lang="en-US" u="sng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066800"/>
                <a:ext cx="9067800" cy="5638800"/>
              </a:xfrm>
              <a:blipFill rotWithShape="1">
                <a:blip r:embed="rId2"/>
                <a:stretch>
                  <a:fillRect l="-1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64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As some of you may know 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066800"/>
                <a:ext cx="9067800" cy="5638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Bhargava’s derivation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2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𝑢𝑣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,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was presented in a 2011 Math </a:t>
                </a:r>
                <a:r>
                  <a:rPr lang="en-US" dirty="0"/>
                  <a:t>Horizons article coauthored with Nathan </a:t>
                </a:r>
                <a:r>
                  <a:rPr lang="en-US" dirty="0" smtClean="0"/>
                  <a:t>Carter.  It parodied the then popular Harry Potter books/movies.  We called it </a:t>
                </a:r>
                <a:r>
                  <a:rPr lang="en-US" i="1" dirty="0" smtClean="0"/>
                  <a:t>Harvey Plotter and the Circle of Irrationality.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en-US" dirty="0" smtClean="0"/>
                  <a:t>Today’s presentation cries out for a sequel …..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066800"/>
                <a:ext cx="9067800" cy="5638800"/>
              </a:xfrm>
              <a:blipFill rotWithShape="1">
                <a:blip r:embed="rId2"/>
                <a:stretch>
                  <a:fillRect l="-1748" t="-1297" r="-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64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32" y="0"/>
            <a:ext cx="86791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6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2484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STOP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3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Pythagorean Triples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685800"/>
                <a:ext cx="9067800" cy="5562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Equivalent </a:t>
                </a:r>
                <a:r>
                  <a:rPr lang="en-US" dirty="0" err="1" smtClean="0"/>
                  <a:t>Defs</a:t>
                </a:r>
                <a:r>
                  <a:rPr lang="en-US" dirty="0" smtClean="0"/>
                  <a:t>: Integer triple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which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is rational </a:t>
                </a:r>
                <a:r>
                  <a:rPr lang="en-US" dirty="0" err="1" smtClean="0"/>
                  <a:t>pt</a:t>
                </a:r>
                <a:r>
                  <a:rPr lang="en-US" dirty="0" smtClean="0"/>
                  <a:t> on unit circle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 is integer vector with integer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sz="1100" dirty="0" smtClean="0"/>
              </a:p>
              <a:p>
                <a:pPr marL="0" indent="0">
                  <a:buNone/>
                </a:pPr>
                <a:r>
                  <a:rPr lang="en-US" dirty="0" smtClean="0"/>
                  <a:t>Parameterization</a:t>
                </a:r>
                <a:endParaRPr lang="en-US" dirty="0"/>
              </a:p>
              <a:p>
                <a:r>
                  <a:rPr lang="en-US" dirty="0" smtClean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 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2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𝑢𝑣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,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always a PT</a:t>
                </a:r>
                <a:endParaRPr lang="en-US" dirty="0"/>
              </a:p>
              <a:p>
                <a:r>
                  <a:rPr lang="en-US" u="sng" dirty="0" smtClean="0"/>
                  <a:t>Example</a:t>
                </a:r>
                <a:r>
                  <a:rPr lang="en-US" u="sng" dirty="0"/>
                  <a:t>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3,2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⇒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=(5, 12, 13)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685800"/>
                <a:ext cx="9067800" cy="5562600"/>
              </a:xfrm>
              <a:blipFill rotWithShape="1">
                <a:blip r:embed="rId2"/>
                <a:stretch>
                  <a:fillRect l="-1748" t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22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Pythagorean </a:t>
            </a:r>
            <a:r>
              <a:rPr lang="en-US" dirty="0"/>
              <a:t>4‐tuples (</a:t>
            </a:r>
            <a:r>
              <a:rPr lang="en-US" dirty="0" smtClean="0"/>
              <a:t>P4Ts)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609600"/>
                <a:ext cx="9067800" cy="5638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Equivalent </a:t>
                </a:r>
                <a:r>
                  <a:rPr lang="en-US" dirty="0" err="1" smtClean="0"/>
                  <a:t>Defs</a:t>
                </a:r>
                <a:r>
                  <a:rPr lang="en-US" dirty="0" smtClean="0"/>
                  <a:t>: Integer 4tuple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which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is rational </a:t>
                </a:r>
                <a:r>
                  <a:rPr lang="en-US" dirty="0" err="1" smtClean="0"/>
                  <a:t>pt</a:t>
                </a:r>
                <a:r>
                  <a:rPr lang="en-US" dirty="0" smtClean="0"/>
                  <a:t> on unit sphere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  is integer vector with integer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sz="800" dirty="0" smtClean="0"/>
              </a:p>
              <a:p>
                <a:pPr marL="0" indent="0">
                  <a:buNone/>
                </a:pPr>
                <a:r>
                  <a:rPr lang="en-US" dirty="0" smtClean="0"/>
                  <a:t>Parameterization</a:t>
                </a:r>
                <a:endParaRPr lang="en-US" dirty="0"/>
              </a:p>
              <a:p>
                <a:r>
                  <a:rPr lang="en-US" dirty="0" err="1" smtClean="0"/>
                  <a:t>Params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en-US" dirty="0" smtClean="0"/>
                  <a:t> give rise to P4T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2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𝑢𝑣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2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𝑢𝑤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Example: </a:t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3,1,2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⇒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=(4,6, 12, 14)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609600"/>
                <a:ext cx="9067800" cy="5638800"/>
              </a:xfrm>
              <a:blipFill rotWithShape="1">
                <a:blip r:embed="rId2"/>
                <a:stretch>
                  <a:fillRect l="-1748" t="-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6200" y="60960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16 + 36 + 144 = 196 = 14</a:t>
            </a:r>
            <a:r>
              <a:rPr lang="en-US" sz="3600" u="sng" baseline="30000" dirty="0"/>
              <a:t>2</a:t>
            </a:r>
            <a:endParaRPr lang="en-US" u="sng" baseline="30000" dirty="0"/>
          </a:p>
        </p:txBody>
      </p:sp>
    </p:spTree>
    <p:extLst>
      <p:ext uri="{BB962C8B-B14F-4D97-AF65-F5344CB8AC3E}">
        <p14:creationId xmlns:p14="http://schemas.microsoft.com/office/powerpoint/2010/main" val="209697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Compare Parameterizations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066800"/>
                <a:ext cx="90678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 2</m:t>
                        </m:r>
                        <m:r>
                          <a:rPr lang="en-US" i="1">
                            <a:latin typeface="Cambria Math"/>
                          </a:rPr>
                          <m:t>𝑢𝑣</m:t>
                        </m:r>
                        <m:r>
                          <a:rPr lang="en-US" i="1">
                            <a:latin typeface="Cambria Math"/>
                          </a:rPr>
                          <m:t> 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P4T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2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𝑢𝑣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,2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𝑢𝑤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,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r>
                  <a:rPr lang="en-US" dirty="0" smtClean="0"/>
                  <a:t>P5T</a:t>
                </a:r>
                <a:r>
                  <a:rPr lang="en-US" dirty="0"/>
                  <a:t>:</a:t>
                </a:r>
                <a:r>
                  <a:rPr lang="en-US" i="1" dirty="0" smtClean="0">
                    <a:latin typeface="Cambria Math"/>
                  </a:rPr>
                  <a:t/>
                </a:r>
                <a:br>
                  <a:rPr lang="en-US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600">
                        <a:latin typeface="Cambria Math"/>
                      </a:rPr>
                      <m:t>,</m:t>
                    </m:r>
                    <m:r>
                      <a:rPr lang="en-US" sz="2600" i="1">
                        <a:latin typeface="Cambria Math"/>
                      </a:rPr>
                      <m:t> 2</m:t>
                    </m:r>
                    <m:r>
                      <a:rPr lang="en-US" sz="2600" i="1">
                        <a:latin typeface="Cambria Math"/>
                      </a:rPr>
                      <m:t>𝑢𝑣</m:t>
                    </m:r>
                    <m:r>
                      <a:rPr lang="en-US" sz="2600" i="1">
                        <a:latin typeface="Cambria Math"/>
                      </a:rPr>
                      <m:t>,2</m:t>
                    </m:r>
                    <m:r>
                      <a:rPr lang="en-US" sz="2600" i="1">
                        <a:latin typeface="Cambria Math"/>
                      </a:rPr>
                      <m:t>𝑢𝑤</m:t>
                    </m:r>
                    <m:r>
                      <a:rPr lang="en-US" sz="2600" i="1">
                        <a:latin typeface="Cambria Math"/>
                      </a:rPr>
                      <m:t>, 2</m:t>
                    </m:r>
                    <m:r>
                      <a:rPr lang="en-US" sz="2600" b="0" i="1" smtClean="0">
                        <a:latin typeface="Cambria Math"/>
                      </a:rPr>
                      <m:t>𝑢𝑥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600" i="1" dirty="0">
                    <a:latin typeface="Cambria Math"/>
                  </a:rPr>
                  <a:t/>
                </a:r>
                <a:br>
                  <a:rPr lang="en-US" sz="2600" i="1" dirty="0">
                    <a:latin typeface="Cambria Math"/>
                  </a:rPr>
                </a:br>
                <a:endParaRPr lang="en-US" sz="2600" i="1" dirty="0" smtClean="0">
                  <a:latin typeface="Cambria Math"/>
                </a:endParaRPr>
              </a:p>
              <a:p>
                <a:r>
                  <a:rPr lang="en-US" dirty="0"/>
                  <a:t>P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⋯,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 smtClean="0">
                    <a:latin typeface="Cambria Math"/>
                  </a:rPr>
                  <a:t>  </a:t>
                </a:r>
                <a:r>
                  <a:rPr lang="en-US" dirty="0" smtClean="0">
                    <a:latin typeface="Calibri" panose="020F0502020204030204" pitchFamily="34" charset="0"/>
                  </a:rPr>
                  <a:t>where</a:t>
                </a:r>
                <a:br>
                  <a:rPr lang="en-US" dirty="0" smtClean="0">
                    <a:latin typeface="Calibri" panose="020F0502020204030204" pitchFamily="34" charset="0"/>
                  </a:rPr>
                </a:br>
                <a:r>
                  <a:rPr lang="en-US" dirty="0" smtClean="0">
                    <a:latin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, and</a:t>
                </a:r>
                <a:r>
                  <a:rPr lang="en-US" i="1" dirty="0">
                    <a:latin typeface="Cambria Math"/>
                  </a:rPr>
                  <a:t/>
                </a:r>
                <a:br>
                  <a:rPr lang="en-US" i="1" dirty="0">
                    <a:latin typeface="Cambria Math"/>
                  </a:rPr>
                </a:br>
                <a:r>
                  <a:rPr lang="en-US" i="1" dirty="0" smtClean="0">
                    <a:latin typeface="Cambria Math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=2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d>
                  </m:oMath>
                </a14:m>
                <a:r>
                  <a:rPr lang="en-US" i="1" dirty="0">
                    <a:latin typeface="Cambria Math"/>
                  </a:rPr>
                  <a:t/>
                </a:r>
                <a:br>
                  <a:rPr lang="en-US" i="1" dirty="0">
                    <a:latin typeface="Cambria Math"/>
                  </a:rPr>
                </a:br>
                <a:r>
                  <a:rPr lang="en-US" i="1" dirty="0" smtClean="0">
                    <a:latin typeface="Cambria Math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=2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/>
                  </a:rPr>
                  <a:t>  </a:t>
                </a:r>
                <a:r>
                  <a:rPr lang="en-US" dirty="0" smtClean="0">
                    <a:latin typeface="Calibri" panose="020F050202020403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⋯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−1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/>
                </a:r>
                <a:br>
                  <a:rPr lang="en-US" dirty="0" smtClean="0">
                    <a:latin typeface="Calibri" panose="020F0502020204030204" pitchFamily="34" charset="0"/>
                  </a:rPr>
                </a:br>
                <a:r>
                  <a:rPr lang="en-US" dirty="0" smtClean="0">
                    <a:latin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066800"/>
                <a:ext cx="9067800" cy="5181600"/>
              </a:xfrm>
              <a:blipFill rotWithShape="1">
                <a:blip r:embed="rId2"/>
                <a:stretch>
                  <a:fillRect l="-1547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609600" y="6400800"/>
            <a:ext cx="365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64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Derivation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Inspired by </a:t>
            </a:r>
            <a:r>
              <a:rPr lang="en-US" dirty="0" err="1" smtClean="0"/>
              <a:t>Manjul</a:t>
            </a:r>
            <a:r>
              <a:rPr lang="en-US" dirty="0" smtClean="0"/>
              <a:t> Bhargava’s 2011 </a:t>
            </a:r>
            <a:r>
              <a:rPr lang="en-US" dirty="0" err="1" smtClean="0"/>
              <a:t>Hedricks</a:t>
            </a:r>
            <a:r>
              <a:rPr lang="en-US" dirty="0" smtClean="0"/>
              <a:t> Lecture derivation for PTs</a:t>
            </a:r>
          </a:p>
          <a:p>
            <a:r>
              <a:rPr lang="en-US" dirty="0" smtClean="0"/>
              <a:t>Characterizes rational points on unit circle as intersections of the circle with lines</a:t>
            </a:r>
          </a:p>
          <a:p>
            <a:r>
              <a:rPr lang="en-US" dirty="0" smtClean="0"/>
              <a:t>If a line has rational slope, and passes through one rational point on the circle, the other intersection will also be a rational point</a:t>
            </a:r>
          </a:p>
          <a:p>
            <a:r>
              <a:rPr lang="en-US" dirty="0" smtClean="0"/>
              <a:t>This argument extends perfectly to intersections of </a:t>
            </a:r>
            <a:r>
              <a:rPr lang="en-US" u="sng" dirty="0" smtClean="0"/>
              <a:t>lines with the unit sphere in </a:t>
            </a:r>
            <a:r>
              <a:rPr lang="en-US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u="sng" dirty="0" smtClean="0"/>
              <a:t> dimensions</a:t>
            </a:r>
          </a:p>
        </p:txBody>
      </p:sp>
    </p:spTree>
    <p:extLst>
      <p:ext uri="{BB962C8B-B14F-4D97-AF65-F5344CB8AC3E}">
        <p14:creationId xmlns:p14="http://schemas.microsoft.com/office/powerpoint/2010/main" val="108064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Three Dimensional Case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066800"/>
                <a:ext cx="8915400" cy="56388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 smtClean="0"/>
                  <a:t> is a P4T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is a rational point on unit sphere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Consider a line through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(−1,0,0)</m:t>
                    </m:r>
                  </m:oMath>
                </a14:m>
                <a:r>
                  <a:rPr lang="en-US" dirty="0" smtClean="0"/>
                  <a:t> parallel to a rational vector, and hence to an integer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so the line is not tangent to the </a:t>
                </a:r>
                <a:r>
                  <a:rPr lang="en-US" dirty="0" smtClean="0"/>
                  <a:t>sphere</a:t>
                </a:r>
              </a:p>
              <a:p>
                <a:r>
                  <a:rPr lang="en-US" dirty="0" smtClean="0"/>
                  <a:t>We </a:t>
                </a:r>
                <a:r>
                  <a:rPr lang="en-US" dirty="0"/>
                  <a:t>find the other point of intersection, show it is </a:t>
                </a:r>
                <a:r>
                  <a:rPr lang="en-US" u="sng" dirty="0"/>
                  <a:t>a rational </a:t>
                </a:r>
                <a:r>
                  <a:rPr lang="en-US" u="sng" dirty="0" smtClean="0"/>
                  <a:t>point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066800"/>
                <a:ext cx="8915400" cy="5638800"/>
              </a:xfrm>
              <a:blipFill rotWithShape="1">
                <a:blip r:embed="rId2"/>
                <a:stretch>
                  <a:fillRect l="-1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64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Key Equivalence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762000"/>
                <a:ext cx="8915400" cy="5943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 be a line through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>
                        <a:latin typeface="Cambria Math"/>
                        <a:ea typeface="Cambria Math"/>
                      </a:rPr>
                      <m:t>(−1,0,0)</m:t>
                    </m:r>
                  </m:oMath>
                </a14:m>
                <a:r>
                  <a:rPr lang="en-US" dirty="0" smtClean="0"/>
                  <a:t> not tangent to the sphere.</a:t>
                </a:r>
              </a:p>
              <a:p>
                <a:r>
                  <a:rPr lang="en-US" dirty="0" smtClean="0"/>
                  <a:t>There is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 meets the sphere</a:t>
                </a:r>
              </a:p>
              <a:p>
                <a:r>
                  <a:rPr lang="en-US" b="0" dirty="0" smtClean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 is a rational point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 is parallel to a rational vector (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parallel to an integer vector)</a:t>
                </a:r>
              </a:p>
              <a:p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) Assume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/>
                  <a:t> is a rational </a:t>
                </a:r>
                <a:r>
                  <a:rPr lang="en-US" dirty="0" smtClean="0"/>
                  <a:t>point. 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is a rational </a:t>
                </a:r>
                <a:r>
                  <a:rPr lang="en-US" dirty="0" smtClean="0"/>
                  <a:t>point.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𝑄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</a:t>
                </a:r>
                <a:r>
                  <a:rPr lang="en-US" dirty="0"/>
                  <a:t>rational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i="1">
                        <a:latin typeface="Cambria Math"/>
                      </a:rPr>
                      <m:t>𝑄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⇐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∥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𝐯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for some integer vector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  <a:ea typeface="Cambria Math"/>
                      </a:rPr>
                      <m:t>𝐯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. 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b="1">
                            <a:latin typeface="Cambria Math"/>
                          </a:rPr>
                          <m:t>𝐯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ℝ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. Next slide: Intersect </a:t>
                </a:r>
                <a:r>
                  <a:rPr lang="en-US" u="sng" dirty="0" smtClean="0"/>
                  <a:t>with sphere to find 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/>
                      </a:rPr>
                      <m:t>𝑄</m:t>
                    </m:r>
                  </m:oMath>
                </a14:m>
                <a:r>
                  <a:rPr lang="en-US" u="sng" dirty="0" smtClean="0"/>
                  <a:t>, show it is a rational point.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762000"/>
                <a:ext cx="8915400" cy="5943600"/>
              </a:xfrm>
              <a:blipFill rotWithShape="1">
                <a:blip r:embed="rId2"/>
                <a:stretch>
                  <a:fillRect l="-1573" t="-1231" r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64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6096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Solving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609600"/>
              </a:xfrm>
              <a:blipFill rotWithShape="1">
                <a:blip r:embed="rId2"/>
                <a:stretch>
                  <a:fillRect t="-2500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533400"/>
                <a:ext cx="6248400" cy="6172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: all points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𝐫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1" i="0" smtClean="0">
                        <a:latin typeface="Cambria Math"/>
                      </a:rPr>
                      <m:t>𝐯</m:t>
                    </m:r>
                  </m:oMath>
                </a14:m>
                <a:endParaRPr lang="en-US" b="1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 not tangent to sphere so</a:t>
                </a:r>
                <a:br>
                  <a:rPr lang="en-US" dirty="0" smtClean="0"/>
                </a:b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b="1" i="1">
                        <a:latin typeface="Cambria Math"/>
                      </a:rPr>
                      <m:t>•</m:t>
                    </m:r>
                    <m:r>
                      <a:rPr lang="en-US" b="1">
                        <a:latin typeface="Cambria Math"/>
                      </a:rPr>
                      <m:t>𝐯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𝐫</m:t>
                    </m:r>
                  </m:oMath>
                </a14:m>
                <a:r>
                  <a:rPr lang="en-US" dirty="0" smtClean="0"/>
                  <a:t> on unit sphere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𝐫</m:t>
                    </m:r>
                    <m:r>
                      <a:rPr lang="en-US" b="1" i="1" smtClean="0">
                        <a:latin typeface="Cambria Math"/>
                      </a:rPr>
                      <m:t>•</m:t>
                    </m:r>
                    <m:r>
                      <a:rPr lang="en-US" b="1">
                        <a:latin typeface="Cambria Math"/>
                      </a:rPr>
                      <m:t>𝐫</m:t>
                    </m:r>
                  </m:oMath>
                </a14:m>
                <a:r>
                  <a:rPr lang="en-US" dirty="0" smtClean="0"/>
                  <a:t> =1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b="1">
                            <a:latin typeface="Cambria Math"/>
                          </a:rPr>
                          <m:t>𝐯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•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b="1">
                            <a:latin typeface="Cambria Math"/>
                          </a:rPr>
                          <m:t>𝐯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  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b="1" i="1">
                        <a:latin typeface="Cambria Math"/>
                      </a:rPr>
                      <m:t>•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+2</m:t>
                    </m:r>
                    <m:r>
                      <a:rPr lang="en-US" i="1">
                        <a:latin typeface="Cambria Math"/>
                      </a:rPr>
                      <m:t>𝑡𝑃</m:t>
                    </m:r>
                    <m:r>
                      <a:rPr lang="en-US" b="1" i="1">
                        <a:latin typeface="Cambria Math"/>
                      </a:rPr>
                      <m:t>•</m:t>
                    </m:r>
                    <m:r>
                      <a:rPr lang="en-US" b="1">
                        <a:latin typeface="Cambria Math"/>
                      </a:rPr>
                      <m:t>𝐯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1">
                        <a:latin typeface="Cambria Math"/>
                      </a:rPr>
                      <m:t>𝐯</m:t>
                    </m:r>
                    <m:r>
                      <a:rPr lang="en-US" b="1" i="1">
                        <a:latin typeface="Cambria Math"/>
                      </a:rPr>
                      <m:t>•</m:t>
                    </m:r>
                    <m:r>
                      <a:rPr lang="en-US" b="1">
                        <a:latin typeface="Cambria Math"/>
                      </a:rPr>
                      <m:t>𝐯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b="0" i="1" dirty="0" smtClean="0"/>
              </a:p>
              <a:p>
                <a:r>
                  <a:rPr lang="en-US" dirty="0" smtClean="0"/>
                  <a:t>But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  <a:ea typeface="Cambria Math"/>
                          </a:rPr>
                          <m:t>−1,0,0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b="1" i="1">
                        <a:latin typeface="Cambria Math"/>
                      </a:rPr>
                      <m:t>•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𝑡𝑃</m:t>
                    </m:r>
                    <m:r>
                      <a:rPr lang="en-US" b="1" i="1">
                        <a:latin typeface="Cambria Math"/>
                      </a:rPr>
                      <m:t>•</m:t>
                    </m:r>
                    <m:r>
                      <a:rPr lang="en-US" b="1">
                        <a:latin typeface="Cambria Math"/>
                      </a:rPr>
                      <m:t>𝐯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1">
                        <a:latin typeface="Cambria Math"/>
                      </a:rPr>
                      <m:t>𝐯</m:t>
                    </m:r>
                    <m:r>
                      <a:rPr lang="en-US" b="1" i="1">
                        <a:latin typeface="Cambria Math"/>
                      </a:rPr>
                      <m:t>•</m:t>
                    </m:r>
                    <m:r>
                      <a:rPr lang="en-US" b="1">
                        <a:latin typeface="Cambria Math"/>
                      </a:rPr>
                      <m:t>𝐯</m:t>
                    </m:r>
                    <m:r>
                      <a:rPr lang="en-US" b="0" i="0" smtClean="0">
                        <a:latin typeface="Cambria Math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(2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b="1" i="1">
                        <a:latin typeface="Cambria Math"/>
                      </a:rPr>
                      <m:t>•</m:t>
                    </m:r>
                    <m:r>
                      <a:rPr lang="en-US" b="1">
                        <a:latin typeface="Cambria Math"/>
                      </a:rPr>
                      <m:t>𝐯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1">
                        <a:latin typeface="Cambria Math"/>
                      </a:rPr>
                      <m:t>𝐯</m:t>
                    </m:r>
                    <m:r>
                      <a:rPr lang="en-US" b="1" i="1">
                        <a:latin typeface="Cambria Math"/>
                      </a:rPr>
                      <m:t>•</m:t>
                    </m:r>
                    <m:r>
                      <a:rPr lang="en-US" b="1">
                        <a:latin typeface="Cambria Math"/>
                      </a:rPr>
                      <m:t>𝐯</m:t>
                    </m:r>
                    <m:r>
                      <a:rPr lang="en-US" b="1" i="0" smtClean="0">
                        <a:latin typeface="Cambria Math"/>
                      </a:rPr>
                      <m:t>)=</m:t>
                    </m:r>
                    <m:r>
                      <a:rPr lang="en-US" b="0" i="0" smtClean="0">
                        <a:latin typeface="Cambria Math"/>
                      </a:rPr>
                      <m:t>0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en-US" b="1" i="1">
                            <a:latin typeface="Cambria Math"/>
                          </a:rPr>
                          <m:t>•</m:t>
                        </m:r>
                        <m:r>
                          <a:rPr lang="en-US" b="1">
                            <a:latin typeface="Cambria Math"/>
                          </a:rPr>
                          <m:t>𝐯</m:t>
                        </m:r>
                      </m:num>
                      <m:den>
                        <m:r>
                          <a:rPr lang="en-US" b="1">
                            <a:latin typeface="Cambria Math"/>
                          </a:rPr>
                          <m:t>𝐯</m:t>
                        </m:r>
                        <m:r>
                          <a:rPr lang="en-US" b="1" i="1">
                            <a:latin typeface="Cambria Math"/>
                          </a:rPr>
                          <m:t>•</m:t>
                        </m:r>
                        <m:r>
                          <a:rPr lang="en-US" b="1">
                            <a:latin typeface="Cambria Math"/>
                          </a:rPr>
                          <m:t>𝐯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≡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1" i="0" smtClean="0">
                        <a:latin typeface="Cambria Math"/>
                      </a:rPr>
                      <m:t>=</m:t>
                    </m:r>
                    <m:r>
                      <a:rPr lang="en-US" b="1">
                        <a:latin typeface="Cambria Math"/>
                      </a:rPr>
                      <m:t>𝐫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Q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1">
                        <a:latin typeface="Cambria Math"/>
                      </a:rPr>
                      <m:t>𝐫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533400"/>
                <a:ext cx="6248400" cy="6172200"/>
              </a:xfrm>
              <a:blipFill rotWithShape="1">
                <a:blip r:embed="rId3"/>
                <a:stretch>
                  <a:fillRect l="-2146" t="-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"/>
            <a:ext cx="2286000" cy="263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57200" y="6705600"/>
            <a:ext cx="373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64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Finding Rational Points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685800"/>
                <a:ext cx="9067800" cy="6019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 through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parallel to the integer vector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𝐯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n</m:t>
                    </m:r>
                  </m:oMath>
                </a14:m>
                <a:r>
                  <a:rPr lang="en-US" dirty="0" smtClean="0"/>
                  <a:t>ot tangent to the sphere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Q</m:t>
                    </m:r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US" b="1">
                        <a:latin typeface="Cambria Math"/>
                      </a:rPr>
                      <m:t>𝐫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1">
                        <a:latin typeface="Cambria Math"/>
                      </a:rPr>
                      <m:t>𝐯</m:t>
                    </m:r>
                    <m:r>
                      <a:rPr lang="en-US" b="1" i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/>
                          </a:rPr>
                          <m:t>−</m:t>
                        </m:r>
                        <m:r>
                          <a:rPr lang="en-US" b="0" i="0" smtClean="0">
                            <a:latin typeface="Cambria Math"/>
                          </a:rPr>
                          <m:t>1,0,0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Q</m:t>
                    </m:r>
                    <m:r>
                      <a:rPr lang="en-US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−</m:t>
                        </m:r>
                        <m:r>
                          <a:rPr lang="en-US">
                            <a:latin typeface="Cambria Math"/>
                          </a:rPr>
                          <m:t>1,0,0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−2</m:t>
                        </m:r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en-US" b="1" i="1">
                            <a:latin typeface="Cambria Math"/>
                          </a:rPr>
                          <m:t>•</m:t>
                        </m:r>
                        <m:r>
                          <a:rPr lang="en-US" b="1">
                            <a:latin typeface="Cambria Math"/>
                          </a:rPr>
                          <m:t>𝐯</m:t>
                        </m:r>
                      </m:num>
                      <m:den>
                        <m:r>
                          <a:rPr lang="en-US" b="1">
                            <a:latin typeface="Cambria Math"/>
                          </a:rPr>
                          <m:t>𝐯</m:t>
                        </m:r>
                        <m:r>
                          <a:rPr lang="en-US" b="1" i="1">
                            <a:latin typeface="Cambria Math"/>
                          </a:rPr>
                          <m:t>•</m:t>
                        </m:r>
                        <m:r>
                          <a:rPr lang="en-US" b="1">
                            <a:latin typeface="Cambria Math"/>
                          </a:rPr>
                          <m:t>𝐯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i="1" dirty="0" smtClean="0">
                    <a:latin typeface="Cambria Math"/>
                  </a:rPr>
                  <a:t/>
                </a:r>
                <a:br>
                  <a:rPr lang="en-US" i="1" dirty="0" smtClean="0">
                    <a:latin typeface="Cambria Math"/>
                  </a:rPr>
                </a:br>
                <a:r>
                  <a:rPr lang="en-US" i="1" dirty="0" smtClean="0">
                    <a:latin typeface="Cambria Math"/>
                  </a:rPr>
                  <a:t>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−</m:t>
                        </m:r>
                        <m:r>
                          <a:rPr lang="en-US">
                            <a:latin typeface="Cambria Math"/>
                          </a:rPr>
                          <m:t>1,0,0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r>
                          <a:rPr lang="en-US" b="1">
                            <a:latin typeface="Cambria Math"/>
                          </a:rPr>
                          <m:t>𝐯</m:t>
                        </m:r>
                        <m:r>
                          <a:rPr lang="en-US" b="1" i="1">
                            <a:latin typeface="Cambria Math"/>
                          </a:rPr>
                          <m:t>•</m:t>
                        </m:r>
                        <m:r>
                          <a:rPr lang="en-US" b="1">
                            <a:latin typeface="Cambria Math"/>
                          </a:rPr>
                          <m:t>𝐯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Q</m:t>
                    </m:r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1">
                            <a:latin typeface="Cambria Math"/>
                          </a:rPr>
                          <m:t>𝐯</m:t>
                        </m:r>
                        <m:r>
                          <a:rPr lang="en-US" b="1" i="1">
                            <a:latin typeface="Cambria Math"/>
                          </a:rPr>
                          <m:t>•</m:t>
                        </m:r>
                        <m:r>
                          <a:rPr lang="en-US" b="1">
                            <a:latin typeface="Cambria Math"/>
                          </a:rPr>
                          <m:t>𝐯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>
                                <a:latin typeface="Cambria Math"/>
                              </a:rPr>
                              <m:t>𝐯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•</m:t>
                            </m:r>
                            <m:r>
                              <a:rPr lang="en-US" b="1">
                                <a:latin typeface="Cambria Math"/>
                              </a:rPr>
                              <m:t>𝐯</m:t>
                            </m:r>
                            <m:r>
                              <a:rPr lang="en-US">
                                <a:latin typeface="Cambria Math"/>
                              </a:rPr>
                              <m:t>,0,0</m:t>
                            </m:r>
                          </m:e>
                        </m:d>
                        <m:r>
                          <a:rPr lang="en-US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,2</m:t>
                            </m:r>
                            <m:r>
                              <a:rPr lang="en-US" i="1">
                                <a:latin typeface="Cambria Math"/>
                              </a:rPr>
                              <m:t>𝑢𝑣</m:t>
                            </m:r>
                            <m:r>
                              <a:rPr lang="en-US" i="1">
                                <a:latin typeface="Cambria Math"/>
                              </a:rPr>
                              <m:t>,2</m:t>
                            </m:r>
                            <m:r>
                              <a:rPr lang="en-US" i="1">
                                <a:latin typeface="Cambria Math"/>
                              </a:rPr>
                              <m:t>𝑢𝑤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Q</m:t>
                    </m:r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,2</m:t>
                        </m:r>
                        <m:r>
                          <a:rPr lang="en-US" i="1">
                            <a:latin typeface="Cambria Math"/>
                          </a:rPr>
                          <m:t>𝑢𝑣</m:t>
                        </m:r>
                        <m:r>
                          <a:rPr lang="en-US" i="1">
                            <a:latin typeface="Cambria Math"/>
                          </a:rPr>
                          <m:t>,2</m:t>
                        </m:r>
                        <m:r>
                          <a:rPr lang="en-US" i="1">
                            <a:latin typeface="Cambria Math"/>
                          </a:rPr>
                          <m:t>𝑢𝑤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,2</m:t>
                        </m:r>
                        <m:r>
                          <a:rPr lang="en-US" i="1">
                            <a:latin typeface="Cambria Math"/>
                          </a:rPr>
                          <m:t>𝑢𝑣</m:t>
                        </m:r>
                        <m:r>
                          <a:rPr lang="en-US" i="1">
                            <a:latin typeface="Cambria Math"/>
                          </a:rPr>
                          <m:t>,2</m:t>
                        </m:r>
                        <m:r>
                          <a:rPr lang="en-US" i="1">
                            <a:latin typeface="Cambria Math"/>
                          </a:rPr>
                          <m:t>𝑢𝑤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is P4T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685800"/>
                <a:ext cx="9067800" cy="6019800"/>
              </a:xfrm>
              <a:blipFill rotWithShape="1">
                <a:blip r:embed="rId2"/>
                <a:stretch>
                  <a:fillRect l="-1547" t="-1216" b="-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304800" y="6629400"/>
            <a:ext cx="838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64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13991</TotalTime>
  <Words>735</Words>
  <Application>Microsoft Office PowerPoint</Application>
  <PresentationFormat>On-screen Show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Pythagorean n-ples</vt:lpstr>
      <vt:lpstr>Pythagorean Triples</vt:lpstr>
      <vt:lpstr>Pythagorean 4‐tuples (P4Ts)</vt:lpstr>
      <vt:lpstr>Compare Parameterizations</vt:lpstr>
      <vt:lpstr>Derivation</vt:lpstr>
      <vt:lpstr>Three Dimensional Case</vt:lpstr>
      <vt:lpstr>Key Equivalence</vt:lpstr>
      <vt:lpstr>Solving for Q</vt:lpstr>
      <vt:lpstr>Finding Rational Points</vt:lpstr>
      <vt:lpstr>Example</vt:lpstr>
      <vt:lpstr>As some of you may know …</vt:lpstr>
      <vt:lpstr>PowerPoint Presentation</vt:lpstr>
      <vt:lpstr>STOP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Calendar Reuse Prob</dc:title>
  <dc:creator>kalmanNoDom</dc:creator>
  <cp:lastModifiedBy>dan kalman</cp:lastModifiedBy>
  <cp:revision>136</cp:revision>
  <cp:lastPrinted>2025-02-25T18:48:14Z</cp:lastPrinted>
  <dcterms:created xsi:type="dcterms:W3CDTF">2006-08-16T00:00:00Z</dcterms:created>
  <dcterms:modified xsi:type="dcterms:W3CDTF">2025-02-26T18:44:22Z</dcterms:modified>
</cp:coreProperties>
</file>