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1" r:id="rId6"/>
    <p:sldId id="262" r:id="rId7"/>
    <p:sldId id="263" r:id="rId8"/>
    <p:sldId id="265" r:id="rId9"/>
    <p:sldId id="267" r:id="rId10"/>
    <p:sldId id="270" r:id="rId11"/>
    <p:sldId id="268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90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nkalman.net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ookstore.ams.org/mcl-2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r>
              <a:rPr lang="en-US" dirty="0" smtClean="0"/>
              <a:t>Some Properties of Currie’s Curious Function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438400"/>
            <a:ext cx="6477000" cy="3733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Dan Kalman (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www.dankalman.net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Joint work with Mel Currie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Preprint available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NOTE: </a:t>
            </a:r>
            <a:r>
              <a:rPr lang="en-US" i="1" dirty="0" smtClean="0">
                <a:solidFill>
                  <a:schemeClr val="tx1"/>
                </a:solidFill>
              </a:rPr>
              <a:t>Mel didn’t name the function after himself – that was my doing.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08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70187"/>
            <a:ext cx="8991600" cy="625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1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96" y="304800"/>
            <a:ext cx="8379904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16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We Can Prove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458200" cy="4525963"/>
              </a:xfrm>
            </p:spPr>
            <p:txBody>
              <a:bodyPr/>
              <a:lstStyle/>
              <a:p>
                <a:r>
                  <a:rPr lang="en-US" dirty="0" smtClean="0"/>
                  <a:t>The linear asymptote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/>
                      </a:rPr>
                      <m:t>/8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This is an asymptote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≥2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r>
                  <a:rPr lang="en-US" b="0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≥2</m:t>
                    </m:r>
                  </m:oMath>
                </a14:m>
                <a:r>
                  <a:rPr lang="en-US" b="0" dirty="0" smtClean="0"/>
                  <a:t>,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</a:rPr>
                      <m:t>   </m:t>
                    </m:r>
                    <m:r>
                      <a:rPr lang="en-US" b="0" i="1" smtClean="0">
                        <a:latin typeface="Cambria Math"/>
                      </a:rPr>
                      <m:t>𝐶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sym typeface="Symbol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  <a:sym typeface="Symbol"/>
                      </a:rPr>
                      <m:t>⇒</m:t>
                    </m:r>
                    <m:r>
                      <a:rPr lang="en-US" b="0" i="1" smtClean="0">
                        <a:latin typeface="Cambria Math"/>
                        <a:sym typeface="Symbol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latin typeface="Cambria Math"/>
                            <a:sym typeface="Symbol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 smtClean="0"/>
                  <a:t> converges uniformly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[2,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∞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r>
                  <a:rPr lang="en-US" dirty="0" smtClean="0">
                    <a:ea typeface="Cambria Math"/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sym typeface="Symbol"/>
                      </a:rPr>
                      <m:t>⇒</m:t>
                    </m:r>
                    <m:r>
                      <a:rPr lang="en-US" b="0" i="1" smtClean="0">
                        <a:latin typeface="Cambria Math"/>
                        <a:sym typeface="Symbol"/>
                      </a:rPr>
                      <m:t>𝐶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 smtClean="0"/>
                  <a:t> is continuous 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[2,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∞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en-US" i="1">
                            <a:latin typeface="Cambria Math"/>
                            <a:sym typeface="Symbol"/>
                          </a:rPr>
                          <m:t>𝐶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∞</m:t>
                        </m:r>
                      </m:e>
                    </m:func>
                  </m:oMath>
                </a14:m>
                <a:r>
                  <a:rPr lang="en-US" dirty="0" smtClean="0"/>
                  <a:t>   (vertical asymptote at 1)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458200" cy="4525963"/>
              </a:xfrm>
              <a:blipFill rotWithShape="1">
                <a:blip r:embed="rId2"/>
                <a:stretch>
                  <a:fillRect l="-1585" t="-5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078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868362"/>
          </a:xfrm>
        </p:spPr>
        <p:txBody>
          <a:bodyPr/>
          <a:lstStyle/>
          <a:p>
            <a:r>
              <a:rPr lang="en-US" dirty="0" smtClean="0"/>
              <a:t>Conjectures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8200"/>
                <a:ext cx="8458200" cy="594360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en-US" i="1">
                            <a:latin typeface="Cambria Math"/>
                            <a:sym typeface="Symbol"/>
                          </a:rPr>
                          <m:t>𝐶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+2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=0</m:t>
                            </m:r>
                          </m:e>
                        </m:func>
                      </m:e>
                    </m:func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en-US" i="1">
                            <a:latin typeface="Cambria Math"/>
                            <a:sym typeface="Symbol"/>
                          </a:rPr>
                          <m:t>𝐶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|</m:t>
                            </m:r>
                            <m:func>
                              <m:func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ln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/>
                                  </a:rPr>
                                  <m:t>|</m:t>
                                </m:r>
                              </m:e>
                            </m:func>
                          </m:e>
                        </m:rad>
                      </m:e>
                    </m:func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sym typeface="Symbol"/>
                      </a:rPr>
                      <m:t>𝑟</m:t>
                    </m:r>
                    <m:r>
                      <a:rPr lang="en-US" b="0" i="1" smtClean="0">
                        <a:latin typeface="Cambria Math"/>
                        <a:sym typeface="Symbol"/>
                      </a:rPr>
                      <m:t>&gt;1</m:t>
                    </m:r>
                  </m:oMath>
                </a14:m>
                <a:r>
                  <a:rPr lang="en-US" dirty="0" smtClean="0"/>
                  <a:t>  then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→</m:t>
                            </m:r>
                            <m:r>
                              <a:rPr lang="en-US" i="1" smtClean="0">
                                <a:latin typeface="Cambria Math"/>
                                <a:ea typeface="Cambria Math"/>
                              </a:rPr>
                              <m:t>∞</m:t>
                            </m:r>
                          </m:lim>
                        </m:limLow>
                      </m:fName>
                      <m:e>
                        <m:r>
                          <a:rPr lang="en-US" i="1">
                            <a:latin typeface="Cambria Math"/>
                            <a:sym typeface="Symbol"/>
                          </a:rPr>
                          <m:t>𝐶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𝐴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𝑘</m:t>
                                        </m:r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+1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  <a:sym typeface="Symbol"/>
                          </a:rPr>
                          <m:t>𝐶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𝐴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𝑘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func>
                          <m:funcPr>
                            <m:ctrlPr>
                              <a:rPr lang="en-US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𝑟</m:t>
                            </m:r>
                          </m:e>
                        </m:func>
                      </m:e>
                    </m:func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sym typeface="Symbol"/>
                      </a:rPr>
                      <m:t> </m:t>
                    </m:r>
                    <m:r>
                      <a:rPr lang="en-US" b="0" i="1" smtClean="0">
                        <a:latin typeface="Cambria Math"/>
                        <a:sym typeface="Symbol"/>
                      </a:rPr>
                      <m:t>𝑠</m:t>
                    </m:r>
                    <m:r>
                      <a:rPr lang="en-US" i="1">
                        <a:latin typeface="Cambria Math"/>
                        <a:sym typeface="Symbol"/>
                      </a:rPr>
                      <m:t>&gt;1</m:t>
                    </m:r>
                  </m:oMath>
                </a14:m>
                <a:r>
                  <a:rPr lang="en-US" dirty="0"/>
                  <a:t>  then</a:t>
                </a:r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sym typeface="Symbol"/>
                              </a:rPr>
                              <m:t>𝐶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1+1/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𝑠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𝐶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(1+1/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𝑠</m:t>
                            </m:r>
                          </m:e>
                        </m:rad>
                      </m:e>
                    </m:func>
                  </m:oMath>
                </a14:m>
                <a:endParaRPr lang="en-US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r>
                          <a:rPr lang="en-US" i="1">
                            <a:latin typeface="Cambria Math"/>
                            <a:sym typeface="Symbol"/>
                          </a:rPr>
                          <m:t>𝐶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𝜁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(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+1)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  <a:sym typeface="Symbol"/>
                          </a:rPr>
                          <m:t>𝐶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𝜁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𝑛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=2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</m:func>
                      </m:e>
                    </m:func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8200"/>
                <a:ext cx="8458200" cy="5943600"/>
              </a:xfrm>
              <a:blipFill rotWithShape="1">
                <a:blip r:embed="rId2"/>
                <a:stretch>
                  <a:fillRect l="-1873" t="-1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038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Numerical Evidence 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066800"/>
                <a:ext cx="8915400" cy="55626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Conj 2: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en-US" i="1">
                            <a:latin typeface="Cambria Math"/>
                            <a:sym typeface="Symbol"/>
                          </a:rPr>
                          <m:t>𝐶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/>
                              </a:rPr>
                              <m:t>2|</m:t>
                            </m:r>
                            <m:func>
                              <m:func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ln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en-US" i="1">
                                    <a:latin typeface="Cambria Math"/>
                                  </a:rPr>
                                  <m:t>|</m:t>
                                </m:r>
                              </m:e>
                            </m:func>
                          </m:e>
                        </m:rad>
                      </m:e>
                    </m:func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Take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=1+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−625/2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Less than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−136</m:t>
                        </m:r>
                      </m:sup>
                    </m:sSup>
                  </m:oMath>
                </a14:m>
                <a:r>
                  <a:rPr lang="en-US" dirty="0" smtClean="0"/>
                  <a:t>  away from 1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𝐶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 should be nearly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</a:rPr>
                          <m:t>2|</m:t>
                        </m:r>
                        <m:func>
                          <m:funcPr>
                            <m:ctrlPr>
                              <a:rPr lang="en-US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  <m:r>
                              <a:rPr lang="en-US" i="1">
                                <a:latin typeface="Cambria Math"/>
                              </a:rPr>
                              <m:t>|</m:t>
                            </m:r>
                          </m:e>
                        </m:func>
                      </m:e>
                    </m:rad>
                    <m:r>
                      <a:rPr lang="en-US" b="0" i="1" smtClean="0">
                        <a:latin typeface="Cambria Math"/>
                      </a:rPr>
                      <m:t>=25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Ask Mathematica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400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to 70 sig. figs:</a:t>
                </a:r>
                <a:br>
                  <a:rPr lang="en-US" dirty="0" smtClean="0"/>
                </a:br>
                <a:r>
                  <a:rPr lang="en-US" dirty="0" err="1" smtClean="0"/>
                  <a:t>ans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25.00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⋯0</m:t>
                    </m:r>
                  </m:oMath>
                </a14:m>
                <a:r>
                  <a:rPr lang="en-US" dirty="0" smtClean="0"/>
                  <a:t> with 68 0’s.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400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</a:rPr>
                          <m:t>00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</a:rPr>
                          <m:t>00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agree to 80 sig figs.</a:t>
                </a:r>
              </a:p>
              <a:p>
                <a:r>
                  <a:rPr lang="en-US" dirty="0" smtClean="0"/>
                  <a:t>Seems like strong evidence in favor or </a:t>
                </a:r>
                <a:r>
                  <a:rPr lang="en-US" dirty="0" err="1" smtClean="0"/>
                  <a:t>Conj</a:t>
                </a:r>
                <a:r>
                  <a:rPr lang="en-US" dirty="0" smtClean="0"/>
                  <a:t> 2.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066800"/>
                <a:ext cx="8915400" cy="5562600"/>
              </a:xfrm>
              <a:blipFill rotWithShape="1">
                <a:blip r:embed="rId2"/>
                <a:stretch>
                  <a:fillRect l="-1709" r="-1094" b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009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More Conjecture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915400" cy="5562600"/>
          </a:xfrm>
        </p:spPr>
        <p:txBody>
          <a:bodyPr/>
          <a:lstStyle/>
          <a:p>
            <a:r>
              <a:rPr lang="en-US" dirty="0" smtClean="0"/>
              <a:t>Very persuasive numerical evidence for all</a:t>
            </a:r>
          </a:p>
          <a:p>
            <a:r>
              <a:rPr lang="en-US" dirty="0" smtClean="0"/>
              <a:t>No idea how to prove any of them</a:t>
            </a:r>
          </a:p>
          <a:p>
            <a:r>
              <a:rPr lang="en-US" dirty="0" smtClean="0"/>
              <a:t>We </a:t>
            </a:r>
            <a:r>
              <a:rPr lang="en-US" i="1" dirty="0" smtClean="0"/>
              <a:t>have</a:t>
            </a:r>
            <a:r>
              <a:rPr lang="en-US" dirty="0" smtClean="0"/>
              <a:t> proved that </a:t>
            </a:r>
            <a:r>
              <a:rPr lang="en-US" dirty="0" err="1" smtClean="0"/>
              <a:t>Conj</a:t>
            </a:r>
            <a:r>
              <a:rPr lang="en-US" dirty="0" smtClean="0"/>
              <a:t> 1 implies </a:t>
            </a:r>
            <a:r>
              <a:rPr lang="en-US" dirty="0" err="1" smtClean="0"/>
              <a:t>Conj’s</a:t>
            </a:r>
            <a:r>
              <a:rPr lang="en-US" dirty="0" smtClean="0"/>
              <a:t> 2, 3, and 4</a:t>
            </a:r>
          </a:p>
          <a:p>
            <a:r>
              <a:rPr lang="en-US" dirty="0" smtClean="0"/>
              <a:t>We also have the following </a:t>
            </a:r>
            <a:r>
              <a:rPr lang="en-US" i="1" dirty="0" smtClean="0"/>
              <a:t>compound </a:t>
            </a:r>
            <a:r>
              <a:rPr lang="en-US" dirty="0" smtClean="0"/>
              <a:t>conjecture.</a:t>
            </a:r>
          </a:p>
          <a:p>
            <a:r>
              <a:rPr lang="en-US" dirty="0" smtClean="0"/>
              <a:t>Conjecture 6: </a:t>
            </a:r>
            <a:r>
              <a:rPr lang="en-US" dirty="0" err="1" smtClean="0"/>
              <a:t>Conj</a:t>
            </a:r>
            <a:r>
              <a:rPr lang="en-US" dirty="0" smtClean="0"/>
              <a:t> 3 implies </a:t>
            </a:r>
            <a:r>
              <a:rPr lang="en-US" dirty="0" err="1" smtClean="0"/>
              <a:t>Conj</a:t>
            </a:r>
            <a:r>
              <a:rPr lang="en-US" dirty="0" smtClean="0"/>
              <a:t> 5.</a:t>
            </a:r>
          </a:p>
          <a:p>
            <a:r>
              <a:rPr lang="en-US" dirty="0" smtClean="0"/>
              <a:t>If so, then proving </a:t>
            </a:r>
            <a:r>
              <a:rPr lang="en-US" dirty="0" err="1" smtClean="0"/>
              <a:t>Conj</a:t>
            </a:r>
            <a:r>
              <a:rPr lang="en-US" dirty="0" smtClean="0"/>
              <a:t> 1 will establish 2 -- 5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7605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More Reasons to be Curious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066800"/>
                <a:ext cx="8915400" cy="55626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Continuity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∈(1,2)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How to show that …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…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and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0" i="1" dirty="0" smtClean="0">
                    <a:latin typeface="Cambria Math"/>
                  </a:rPr>
                  <a:t> </a:t>
                </a:r>
                <a:r>
                  <a:rPr lang="en-US" b="0" dirty="0" smtClean="0">
                    <a:latin typeface="Calibri" panose="020F0502020204030204" pitchFamily="34" charset="0"/>
                  </a:rPr>
                  <a:t>decrease to an absolute min and then increase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…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and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i="1" dirty="0">
                    <a:latin typeface="Cambria Math"/>
                  </a:rPr>
                  <a:t> </a:t>
                </a:r>
                <a:r>
                  <a:rPr lang="en-US" dirty="0" smtClean="0">
                    <a:latin typeface="Calibri" panose="020F0502020204030204" pitchFamily="34" charset="0"/>
                  </a:rPr>
                  <a:t>is concave up 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(1,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∞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Differentiability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i="1" dirty="0" smtClean="0">
                    <a:latin typeface="Cambria Math"/>
                  </a:rPr>
                  <a:t> </a:t>
                </a:r>
                <a:r>
                  <a:rPr lang="en-US" dirty="0" smtClean="0">
                    <a:latin typeface="Calibri" panose="020F0502020204030204" pitchFamily="34" charset="0"/>
                  </a:rPr>
                  <a:t>once or twice 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(1,∞)</m:t>
                    </m:r>
                  </m:oMath>
                </a14:m>
                <a:r>
                  <a:rPr lang="en-US" dirty="0" smtClean="0">
                    <a:latin typeface="Cambria Math"/>
                  </a:rPr>
                  <a:t>.</a:t>
                </a:r>
                <a:endParaRPr lang="en-US" i="1" dirty="0">
                  <a:latin typeface="Cambria Math"/>
                </a:endParaRPr>
              </a:p>
              <a:p>
                <a:r>
                  <a:rPr lang="en-US" dirty="0" smtClean="0"/>
                  <a:t>We know the exact value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only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b="0" i="0" smtClean="0">
                        <a:latin typeface="Cambria Math"/>
                      </a:rPr>
                      <m:t>=2</m:t>
                    </m:r>
                  </m:oMath>
                </a14:m>
                <a:r>
                  <a:rPr lang="en-US" dirty="0" smtClean="0"/>
                  <a:t>.  Might other exact evaluations be possible?</a:t>
                </a:r>
              </a:p>
              <a:p>
                <a:pPr marL="0" indent="0">
                  <a:buNone/>
                </a:pPr>
                <a:r>
                  <a:rPr lang="en-US" dirty="0" smtClean="0"/>
                  <a:t>			</a:t>
                </a:r>
                <a:r>
                  <a:rPr lang="en-US" sz="4400" dirty="0" smtClean="0"/>
                  <a:t>THE END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066800"/>
                <a:ext cx="8915400" cy="5562600"/>
              </a:xfrm>
              <a:blipFill rotWithShape="1">
                <a:blip r:embed="rId2"/>
                <a:stretch>
                  <a:fillRect l="-1504" t="-1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605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838200"/>
                <a:ext cx="8686800" cy="57912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As discussed in Mel’s </a:t>
                </a:r>
                <a:br>
                  <a:rPr lang="en-US" dirty="0" smtClean="0"/>
                </a:br>
                <a:r>
                  <a:rPr lang="en-US" dirty="0" smtClean="0"/>
                  <a:t>        </a:t>
                </a:r>
                <a:r>
                  <a:rPr lang="en-US" i="1" dirty="0" smtClean="0">
                    <a:hlinkClick r:id="rId2"/>
                  </a:rPr>
                  <a:t>Mathematics Rhyme &amp; Reason</a:t>
                </a:r>
                <a:r>
                  <a:rPr lang="en-US" i="1" dirty="0" smtClean="0"/>
                  <a:t> </a:t>
                </a:r>
                <a:br>
                  <a:rPr lang="en-US" i="1" dirty="0" smtClean="0"/>
                </a:br>
                <a:r>
                  <a:rPr lang="en-US" dirty="0" smtClean="0"/>
                  <a:t>(and elsewhere) …</a:t>
                </a:r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</a:rPr>
                          <m:t>2−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/>
                              </a:rPr>
                              <m:t>2+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2+ 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⋯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rad>
                          </m:e>
                        </m:rad>
                      </m:e>
                    </m:rad>
                  </m:oMath>
                </a14:m>
                <a:r>
                  <a:rPr lang="en-US" dirty="0"/>
                  <a:t>  (</a:t>
                </a:r>
                <a:r>
                  <a:rPr lang="en-US" i="1" dirty="0"/>
                  <a:t>n </a:t>
                </a:r>
                <a:r>
                  <a:rPr lang="en-US" dirty="0"/>
                  <a:t>radicals</a:t>
                </a:r>
                <a:r>
                  <a:rPr lang="en-US" dirty="0" smtClean="0"/>
                  <a:t>)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i="1" smtClean="0">
                                <a:latin typeface="Cambria Math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e>
                    </m:func>
                  </m:oMath>
                </a14:m>
                <a:endParaRPr lang="en-US" dirty="0" smtClean="0"/>
              </a:p>
              <a:p>
                <a:r>
                  <a:rPr lang="en-US" dirty="0" smtClean="0"/>
                  <a:t>Natural question: </a:t>
                </a:r>
                <a:r>
                  <a:rPr lang="en-US" dirty="0"/>
                  <a:t>Are </a:t>
                </a:r>
                <a:r>
                  <a:rPr lang="en-US" dirty="0" smtClean="0"/>
                  <a:t>there other </a:t>
                </a:r>
                <a:r>
                  <a:rPr lang="en-US" dirty="0"/>
                  <a:t>similar sequences and </a:t>
                </a:r>
                <a:r>
                  <a:rPr lang="en-US" dirty="0" smtClean="0"/>
                  <a:t>limits?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838200"/>
                <a:ext cx="8686800" cy="5791200"/>
              </a:xfrm>
              <a:blipFill rotWithShape="1">
                <a:blip r:embed="rId3"/>
                <a:stretch>
                  <a:fillRect l="-1544" t="-1368" r="-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500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Obvious 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838200"/>
                <a:ext cx="8686800" cy="57912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+ 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⋯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e>
                            </m:rad>
                          </m:e>
                        </m:rad>
                      </m:e>
                    </m:rad>
                  </m:oMath>
                </a14:m>
                <a:r>
                  <a:rPr lang="en-US" dirty="0"/>
                  <a:t>  (</a:t>
                </a:r>
                <a:r>
                  <a:rPr lang="en-US" i="1" dirty="0"/>
                  <a:t>n </a:t>
                </a:r>
                <a:r>
                  <a:rPr lang="en-US" dirty="0"/>
                  <a:t>radicals</a:t>
                </a:r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What is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i="1" smtClean="0">
                                <a:latin typeface="Cambria Math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US" dirty="0" smtClean="0"/>
                  <a:t> ?</a:t>
                </a:r>
              </a:p>
              <a:p>
                <a:r>
                  <a:rPr lang="en-US" dirty="0" smtClean="0"/>
                  <a:t>This sequence blows up because the argument of the outer-most radical does not go to zero</a:t>
                </a:r>
              </a:p>
              <a:p>
                <a:r>
                  <a:rPr lang="en-US" dirty="0" smtClean="0"/>
                  <a:t>OTOH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 </m:t>
                    </m:r>
                    <m:r>
                      <a:rPr lang="en-US" b="0" i="1" dirty="0" smtClean="0"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6+ 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⋯</m:t>
                                </m:r>
                              </m:e>
                            </m:rad>
                          </m:e>
                        </m:rad>
                      </m:e>
                    </m:rad>
                    <m:r>
                      <a:rPr lang="en-US" b="0" i="0" smtClean="0">
                        <a:latin typeface="Cambria Math"/>
                        <a:ea typeface="Cambria Math"/>
                      </a:rPr>
                      <m:t>=3 </m:t>
                    </m:r>
                  </m:oMath>
                </a14:m>
                <a:r>
                  <a:rPr lang="en-US" dirty="0" smtClean="0"/>
                  <a:t>   so maybe …</a:t>
                </a:r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</a:rPr>
                          <m:t>3−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/>
                              </a:rPr>
                              <m:t>6+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6+ 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⋯+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6</m:t>
                                    </m:r>
                                  </m:e>
                                </m:rad>
                              </m:e>
                            </m:rad>
                          </m:e>
                        </m:rad>
                      </m:e>
                    </m:ra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838200"/>
                <a:ext cx="8686800" cy="5791200"/>
              </a:xfrm>
              <a:blipFill rotWithShape="1">
                <a:blip r:embed="rId2"/>
                <a:stretch>
                  <a:fillRect l="-1544" r="-2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15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Less Obvious 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838200"/>
                <a:ext cx="8991600" cy="5943600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3000" i="1">
                            <a:latin typeface="Cambria Math"/>
                          </a:rPr>
                          <m:t>𝑛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sz="30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000" b="0" i="1" smtClean="0">
                            <a:latin typeface="Cambria Math"/>
                          </a:rPr>
                          <m:t>3</m:t>
                        </m:r>
                        <m:r>
                          <a:rPr lang="en-US" sz="3000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000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en-US" sz="3000" i="1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sz="3000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000" b="0" i="1" smtClean="0">
                                    <a:latin typeface="Cambria Math"/>
                                  </a:rPr>
                                  <m:t>6</m:t>
                                </m:r>
                                <m:r>
                                  <a:rPr lang="en-US" sz="3000" i="1">
                                    <a:latin typeface="Cambria Math"/>
                                  </a:rPr>
                                  <m:t>+ </m:t>
                                </m:r>
                                <m:r>
                                  <a:rPr lang="en-US" sz="3000" i="1">
                                    <a:latin typeface="Cambria Math"/>
                                    <a:ea typeface="Cambria Math"/>
                                  </a:rPr>
                                  <m:t>⋯</m:t>
                                </m:r>
                                <m:r>
                                  <a:rPr lang="en-US" sz="3000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3000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3000" b="0" i="1" smtClean="0">
                                        <a:latin typeface="Cambria Math"/>
                                      </a:rPr>
                                      <m:t>6</m:t>
                                    </m:r>
                                  </m:e>
                                </m:rad>
                              </m:e>
                            </m:rad>
                          </m:e>
                        </m:rad>
                      </m:e>
                    </m:rad>
                  </m:oMath>
                </a14:m>
                <a:r>
                  <a:rPr lang="en-US" dirty="0" smtClean="0"/>
                  <a:t>    still blows up!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 smtClean="0"/>
                  <a:t> increases too fast</a:t>
                </a:r>
              </a:p>
              <a:p>
                <a:r>
                  <a:rPr lang="en-US" dirty="0" smtClean="0"/>
                  <a:t>T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000" b="0" i="0" smtClean="0">
                        <a:latin typeface="Cambria Math"/>
                      </a:rPr>
                      <m:t>ry</m:t>
                    </m:r>
                    <m:r>
                      <a:rPr lang="en-US" sz="3000">
                        <a:latin typeface="Cambria Math"/>
                      </a:rPr>
                      <m:t>  </m:t>
                    </m:r>
                    <m:sSup>
                      <m:sSupPr>
                        <m:ctrlPr>
                          <a:rPr lang="en-US" sz="3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sz="3000" i="1">
                            <a:latin typeface="Cambria Math"/>
                          </a:rPr>
                          <m:t>𝑛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sz="30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000" i="1">
                            <a:latin typeface="Cambria Math"/>
                          </a:rPr>
                          <m:t>3−</m:t>
                        </m:r>
                        <m:rad>
                          <m:radPr>
                            <m:degHide m:val="on"/>
                            <m:ctrlPr>
                              <a:rPr lang="en-US" sz="3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000" i="1">
                                <a:latin typeface="Cambria Math"/>
                              </a:rPr>
                              <m:t>6+</m:t>
                            </m:r>
                            <m:rad>
                              <m:radPr>
                                <m:degHide m:val="on"/>
                                <m:ctrlPr>
                                  <a:rPr lang="en-US" sz="3000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000" i="1">
                                    <a:latin typeface="Cambria Math"/>
                                  </a:rPr>
                                  <m:t>6+ </m:t>
                                </m:r>
                                <m:r>
                                  <a:rPr lang="en-US" sz="3000" i="1">
                                    <a:latin typeface="Cambria Math"/>
                                    <a:ea typeface="Cambria Math"/>
                                  </a:rPr>
                                  <m:t>⋯</m:t>
                                </m:r>
                                <m:r>
                                  <a:rPr lang="en-US" sz="3000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3000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3000" i="1">
                                        <a:latin typeface="Cambria Math"/>
                                      </a:rPr>
                                      <m:t>6</m:t>
                                    </m:r>
                                  </m:e>
                                </m:rad>
                              </m:e>
                            </m:rad>
                          </m:e>
                        </m:rad>
                      </m:e>
                    </m:rad>
                  </m:oMath>
                </a14:m>
                <a:r>
                  <a:rPr lang="en-US" dirty="0" smtClean="0"/>
                  <a:t>  for some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&lt;3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Blows up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 too big; goes to zero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 too small</a:t>
                </a:r>
              </a:p>
              <a:p>
                <a:r>
                  <a:rPr lang="en-US" dirty="0" smtClean="0"/>
                  <a:t>Mel found numerically: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dirty="0" smtClean="0"/>
                  <a:t> is just right</a:t>
                </a:r>
              </a:p>
              <a:p>
                <a:r>
                  <a:rPr lang="en-US" dirty="0" smtClean="0"/>
                  <a:t>Bold leap: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000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sz="3000" i="1">
                            <a:latin typeface="Cambria Math"/>
                          </a:rPr>
                          <m:t>𝑛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sz="30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000" b="0" i="1" smtClean="0">
                            <a:latin typeface="Cambria Math"/>
                          </a:rPr>
                          <m:t>𝐿</m:t>
                        </m:r>
                        <m:r>
                          <a:rPr lang="en-US" sz="3000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000" b="0" i="1" smtClean="0">
                                <a:latin typeface="Cambria Math"/>
                              </a:rPr>
                              <m:t>𝑀</m:t>
                            </m:r>
                            <m:r>
                              <a:rPr lang="en-US" sz="3000" i="1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sz="3000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000" b="0" i="1" smtClean="0">
                                    <a:latin typeface="Cambria Math"/>
                                  </a:rPr>
                                  <m:t>𝑀</m:t>
                                </m:r>
                                <m:r>
                                  <a:rPr lang="en-US" sz="3000" i="1">
                                    <a:latin typeface="Cambria Math"/>
                                  </a:rPr>
                                  <m:t>+ </m:t>
                                </m:r>
                                <m:r>
                                  <a:rPr lang="en-US" sz="3000" i="1">
                                    <a:latin typeface="Cambria Math"/>
                                    <a:ea typeface="Cambria Math"/>
                                  </a:rPr>
                                  <m:t>⋯+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3000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3000" b="0" i="1" smtClean="0">
                                        <a:latin typeface="Cambria Math"/>
                                      </a:rPr>
                                      <m:t>𝑀</m:t>
                                    </m:r>
                                  </m:e>
                                </m:rad>
                              </m:e>
                            </m:rad>
                          </m:e>
                        </m:rad>
                      </m:e>
                    </m:rad>
                  </m:oMath>
                </a14:m>
                <a:r>
                  <a:rPr lang="en-US" dirty="0" smtClean="0"/>
                  <a:t>    where</a:t>
                </a:r>
                <a:br>
                  <a:rPr lang="en-US" dirty="0" smtClean="0"/>
                </a:br>
                <a:r>
                  <a:rPr lang="en-US" sz="5200" dirty="0" smtClean="0">
                    <a:solidFill>
                      <a:schemeClr val="bg1"/>
                    </a:solidFill>
                  </a:rPr>
                  <a:t>|</a:t>
                </a:r>
                <a:r>
                  <a:rPr lang="en-US" dirty="0"/>
                  <a:t> 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𝑀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𝐿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𝐿</m:t>
                    </m:r>
                    <m:r>
                      <a:rPr lang="en-US" i="1">
                        <a:latin typeface="Cambria Math"/>
                      </a:rPr>
                      <m:t>−1)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𝐿</m:t>
                        </m:r>
                      </m:e>
                    </m:rad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838200"/>
                <a:ext cx="8991600" cy="5943600"/>
              </a:xfrm>
              <a:blipFill rotWithShape="1">
                <a:blip r:embed="rId2"/>
                <a:stretch>
                  <a:fillRect l="-1356" t="-1128" b="-23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364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Necessary Condition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914400"/>
                <a:ext cx="8991600" cy="586740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𝑛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latin typeface="Cambria Math"/>
                          </a:rPr>
                          <m:t>𝐿</m:t>
                        </m:r>
                        <m:r>
                          <a:rPr lang="en-US" sz="2800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/>
                              </a:rPr>
                              <m:t>𝑀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sz="2800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𝑀</m:t>
                                </m:r>
                                <m:r>
                                  <a:rPr lang="en-US" sz="2800" i="1">
                                    <a:latin typeface="Cambria Math"/>
                                  </a:rPr>
                                  <m:t>+ ⋯+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2800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800" i="1">
                                        <a:latin typeface="Cambria Math"/>
                                      </a:rPr>
                                      <m:t>𝑀</m:t>
                                    </m:r>
                                  </m:e>
                                </m:rad>
                              </m:e>
                            </m:rad>
                          </m:e>
                        </m:rad>
                      </m:e>
                    </m:rad>
                  </m:oMath>
                </a14:m>
                <a:r>
                  <a:rPr lang="en-US" sz="2800" i="1" dirty="0" smtClean="0">
                    <a:latin typeface="Cambria Math"/>
                  </a:rPr>
                  <a:t> </a:t>
                </a:r>
                <a:r>
                  <a:rPr lang="en-US" sz="2800" dirty="0" smtClean="0">
                    <a:latin typeface="Cambria Math"/>
                  </a:rPr>
                  <a:t> has a finite positive limit  only if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𝑀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𝐿</m:t>
                    </m:r>
                    <m:r>
                      <a:rPr lang="en-US" sz="2800" b="0" i="1" smtClean="0">
                        <a:latin typeface="Cambria Math"/>
                      </a:rPr>
                      <m:t>(</m:t>
                    </m:r>
                    <m:r>
                      <a:rPr lang="en-US" sz="2800" b="0" i="1" smtClean="0">
                        <a:latin typeface="Cambria Math"/>
                      </a:rPr>
                      <m:t>𝐿</m:t>
                    </m:r>
                    <m:r>
                      <a:rPr lang="en-US" sz="2800" b="0" i="1" smtClean="0">
                        <a:latin typeface="Cambria Math"/>
                      </a:rPr>
                      <m:t>−1)</m:t>
                    </m:r>
                  </m:oMath>
                </a14:m>
                <a:r>
                  <a:rPr lang="en-US" sz="2800" i="1" dirty="0" smtClean="0">
                    <a:latin typeface="Cambria Math"/>
                  </a:rPr>
                  <a:t> </a:t>
                </a:r>
                <a:r>
                  <a:rPr lang="en-US" sz="2800" dirty="0" smtClean="0">
                    <a:latin typeface="Cambria Math"/>
                  </a:rPr>
                  <a:t>and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𝐴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  <m:r>
                          <a:rPr lang="en-US" sz="2800" i="1">
                            <a:latin typeface="Cambria Math"/>
                          </a:rPr>
                          <m:t>𝐿</m:t>
                        </m:r>
                      </m:e>
                    </m:rad>
                  </m:oMath>
                </a14:m>
                <a:r>
                  <a:rPr lang="en-US" sz="2800" i="1" dirty="0" smtClean="0">
                    <a:latin typeface="Cambria Math"/>
                  </a:rPr>
                  <a:t/>
                </a:r>
                <a:br>
                  <a:rPr lang="en-US" sz="2800" i="1" dirty="0" smtClean="0">
                    <a:latin typeface="Cambria Math"/>
                  </a:rPr>
                </a:br>
                <a:endParaRPr lang="en-US" sz="2800" i="1" dirty="0" smtClean="0">
                  <a:latin typeface="Cambria Math"/>
                </a:endParaRPr>
              </a:p>
              <a:p>
                <a:r>
                  <a:rPr lang="en-US" dirty="0" smtClean="0"/>
                  <a:t>This potentially gives rise to an entire family of examples to consider, one for each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𝐿</m:t>
                    </m:r>
                  </m:oMath>
                </a14:m>
                <a:r>
                  <a:rPr lang="en-US" dirty="0" smtClean="0"/>
                  <a:t> &gt; 1.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914400"/>
                <a:ext cx="8991600" cy="5867400"/>
              </a:xfrm>
              <a:blipFill rotWithShape="1">
                <a:blip r:embed="rId2"/>
                <a:stretch>
                  <a:fillRect l="-14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55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Currie’s Curious Function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838200"/>
                <a:ext cx="8686800" cy="59436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𝐿</m:t>
                    </m:r>
                    <m:r>
                      <a:rPr lang="en-US" b="0" i="1" smtClean="0">
                        <a:latin typeface="Cambria Math"/>
                      </a:rPr>
                      <m:t>&gt;1</m:t>
                    </m:r>
                  </m:oMath>
                </a14:m>
                <a:r>
                  <a:rPr lang="en-US" dirty="0" smtClean="0"/>
                  <a:t> we can formulate the sequence</a:t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𝐿</m:t>
                            </m:r>
                          </m:e>
                        </m:rad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𝑛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/>
                          </a:rPr>
                          <m:t>𝐿</m:t>
                        </m:r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</a:rPr>
                              <m:t>𝐿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𝐿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−1)+</m:t>
                            </m:r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𝐿</m:t>
                                </m:r>
                                <m:r>
                                  <a:rPr lang="en-US" sz="24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2400" i="1">
                                    <a:latin typeface="Cambria Math"/>
                                  </a:rPr>
                                  <m:t>𝐿</m:t>
                                </m:r>
                                <m:r>
                                  <a:rPr lang="en-US" sz="2400" i="1">
                                    <a:latin typeface="Cambria Math"/>
                                  </a:rPr>
                                  <m:t>−1)+ ⋯+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𝐿</m:t>
                                    </m:r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𝐿</m:t>
                                    </m:r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−1)</m:t>
                                    </m:r>
                                  </m:e>
                                </m:rad>
                              </m:e>
                            </m:rad>
                          </m:e>
                        </m:rad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 smtClean="0"/>
                  <a:t>We expect (hope) there is a positive finite limit, determined by value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𝐿</m:t>
                    </m:r>
                  </m:oMath>
                </a14:m>
                <a:r>
                  <a:rPr lang="en-US" dirty="0" smtClean="0"/>
                  <a:t>.  Call it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𝐿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.  </a:t>
                </a:r>
              </a:p>
              <a:p>
                <a:r>
                  <a:rPr lang="en-US" dirty="0" smtClean="0"/>
                  <a:t>Parameter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𝐿</m:t>
                    </m:r>
                  </m:oMath>
                </a14:m>
                <a:r>
                  <a:rPr lang="en-US" dirty="0" smtClean="0"/>
                  <a:t> becomes variable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Variation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</m:oMath>
                </a14:m>
                <a:r>
                  <a:rPr lang="en-US" dirty="0" smtClean="0"/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may give us an analytical tool for studying the properties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838200"/>
                <a:ext cx="8686800" cy="5943600"/>
              </a:xfrm>
              <a:blipFill rotWithShape="1">
                <a:blip r:embed="rId2"/>
                <a:stretch>
                  <a:fillRect l="-1544" t="-1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17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838200"/>
                <a:ext cx="8839200" cy="5943600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lnSpc>
                    <a:spcPct val="90000"/>
                  </a:lnSpc>
                  <a:spcBef>
                    <a:spcPts val="0"/>
                  </a:spcBef>
                  <a:spcAft>
                    <a:spcPts val="2000"/>
                  </a:spcAft>
                  <a:buNone/>
                </a:pPr>
                <a:r>
                  <a:rPr lang="en-US" sz="2800" dirty="0" smtClean="0"/>
                  <a:t>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&gt;1</m:t>
                    </m:r>
                  </m:oMath>
                </a14:m>
                <a:r>
                  <a:rPr lang="en-US" sz="2800" dirty="0" smtClean="0"/>
                  <a:t> </a:t>
                </a:r>
              </a:p>
              <a:p>
                <a:pPr marL="0" indent="0">
                  <a:lnSpc>
                    <a:spcPct val="90000"/>
                  </a:lnSpc>
                  <a:spcBef>
                    <a:spcPts val="0"/>
                  </a:spcBef>
                  <a:spcAft>
                    <a:spcPts val="4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)≡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rad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sup>
                      </m:sSup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800" i="1"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−1)+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−1)+ ⋯+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(</m:t>
                                      </m:r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−1)</m:t>
                                      </m:r>
                                    </m:e>
                                  </m:rad>
                                </m:e>
                              </m:rad>
                            </m:e>
                          </m:rad>
                        </m:e>
                      </m:rad>
                    </m:oMath>
                  </m:oMathPara>
                </a14:m>
                <a:endParaRPr lang="en-US" sz="2800" dirty="0" smtClean="0"/>
              </a:p>
              <a:p>
                <a:pPr>
                  <a:lnSpc>
                    <a:spcPct val="90000"/>
                  </a:lnSpc>
                  <a:spcBef>
                    <a:spcPts val="0"/>
                  </a:spcBef>
                  <a:spcAft>
                    <a:spcPts val="4000"/>
                  </a:spcAft>
                </a:pP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𝐶</m:t>
                    </m:r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≡</m:t>
                    </m:r>
                    <m:func>
                      <m:func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sz="28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800" i="1" dirty="0" smtClean="0"/>
                  <a:t>   </a:t>
                </a:r>
                <a:r>
                  <a:rPr lang="en-US" sz="2800" dirty="0" smtClean="0"/>
                  <a:t>(where </a:t>
                </a:r>
                <a:r>
                  <a:rPr lang="en-US" sz="2800" dirty="0" err="1" smtClean="0"/>
                  <a:t>lim</a:t>
                </a:r>
                <a:r>
                  <a:rPr lang="en-US" sz="2800" dirty="0" smtClean="0"/>
                  <a:t> exists)</a:t>
                </a:r>
              </a:p>
              <a:p>
                <a:pPr>
                  <a:lnSpc>
                    <a:spcPct val="90000"/>
                  </a:lnSpc>
                  <a:spcBef>
                    <a:spcPts val="0"/>
                  </a:spcBef>
                  <a:spcAft>
                    <a:spcPts val="4000"/>
                  </a:spcAft>
                </a:pPr>
                <a:r>
                  <a:rPr lang="en-US" sz="2800" dirty="0" smtClean="0"/>
                  <a:t>Question 1: where is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𝐶</m:t>
                    </m:r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800" dirty="0" smtClean="0"/>
                  <a:t> defined?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2800" dirty="0" smtClean="0"/>
                  <a:t>Note: For fixed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800" dirty="0" smtClean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2800" dirty="0" smtClean="0"/>
                  <a:t> increasing sequence</a:t>
                </a:r>
                <a:br>
                  <a:rPr lang="en-US" sz="2800" dirty="0" smtClean="0"/>
                </a:br>
                <a:r>
                  <a:rPr lang="en-US" sz="2800" dirty="0" smtClean="0"/>
                  <a:t>Suffices to show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(</m:t>
                    </m:r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 smtClean="0"/>
                  <a:t>   is bounded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838200"/>
                <a:ext cx="8839200" cy="5943600"/>
              </a:xfrm>
              <a:blipFill rotWithShape="1">
                <a:blip r:embed="rId2"/>
                <a:stretch>
                  <a:fillRect l="-1034" t="-1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774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Convergence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838200"/>
                <a:ext cx="8839200" cy="5943600"/>
              </a:xfrm>
            </p:spPr>
            <p:txBody>
              <a:bodyPr>
                <a:normAutofit lnSpcReduction="10000"/>
              </a:bodyPr>
              <a:lstStyle/>
              <a:p>
                <a:pPr>
                  <a:spcBef>
                    <a:spcPts val="0"/>
                  </a:spcBef>
                  <a:spcAft>
                    <a:spcPts val="1500"/>
                  </a:spcAft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𝐶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 smtClean="0"/>
                  <a:t> defined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&gt; 1 </a:t>
                </a:r>
              </a:p>
              <a:p>
                <a:pPr lvl="1">
                  <a:spcBef>
                    <a:spcPts val="0"/>
                  </a:spcBef>
                  <a:spcAft>
                    <a:spcPts val="1500"/>
                  </a:spcAft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/>
                  <a:t> &gt; </a:t>
                </a:r>
                <a:r>
                  <a:rPr lang="en-US" dirty="0" smtClean="0"/>
                  <a:t>2 elementary proof</a:t>
                </a:r>
              </a:p>
              <a:p>
                <a:pPr lvl="1">
                  <a:spcBef>
                    <a:spcPts val="0"/>
                  </a:spcBef>
                  <a:spcAft>
                    <a:spcPts val="1500"/>
                  </a:spcAft>
                  <a:buFont typeface="Arial" panose="020B0604020202020204" pitchFamily="34" charset="0"/>
                  <a:buChar char="•"/>
                </a:pPr>
                <a:r>
                  <a:rPr lang="en-US" dirty="0"/>
                  <a:t>L</a:t>
                </a:r>
                <a:r>
                  <a:rPr lang="en-US" dirty="0" smtClean="0"/>
                  <a:t>emma: For any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b="0" i="0" smtClean="0">
                        <a:latin typeface="Cambria Math"/>
                      </a:rPr>
                      <m:t>&gt;2</m:t>
                    </m:r>
                  </m:oMath>
                </a14:m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/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decreases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 lvl="1">
                  <a:spcBef>
                    <a:spcPts val="0"/>
                  </a:spcBef>
                  <a:spcAft>
                    <a:spcPts val="1500"/>
                  </a:spcAft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  <a:ea typeface="Cambria Math"/>
                      </a:rPr>
                      <m:t>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hence bounded</a:t>
                </a:r>
              </a:p>
              <a:p>
                <a:pPr lvl="1">
                  <a:spcBef>
                    <a:spcPts val="0"/>
                  </a:spcBef>
                  <a:spcAft>
                    <a:spcPts val="1500"/>
                  </a:spcAft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Vindicates idea of using variation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endParaRPr lang="en-US" dirty="0" smtClean="0"/>
              </a:p>
              <a:p>
                <a:pPr>
                  <a:spcBef>
                    <a:spcPts val="0"/>
                  </a:spcBef>
                  <a:spcAft>
                    <a:spcPts val="1500"/>
                  </a:spcAft>
                </a:pPr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1&lt;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&lt;2</m:t>
                    </m:r>
                  </m:oMath>
                </a14:m>
                <a:r>
                  <a:rPr lang="en-US" dirty="0" smtClean="0"/>
                  <a:t> we do not know any similarly easy proof. </a:t>
                </a:r>
              </a:p>
              <a:p>
                <a:pPr>
                  <a:spcBef>
                    <a:spcPts val="0"/>
                  </a:spcBef>
                  <a:spcAft>
                    <a:spcPts val="1500"/>
                  </a:spcAft>
                </a:pPr>
                <a:r>
                  <a:rPr lang="en-US" dirty="0" smtClean="0"/>
                  <a:t>We know 2 proofs using additional machinery:</a:t>
                </a:r>
              </a:p>
              <a:p>
                <a:pPr lvl="1">
                  <a:spcBef>
                    <a:spcPts val="0"/>
                  </a:spcBef>
                  <a:spcAft>
                    <a:spcPts val="1500"/>
                  </a:spcAft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Complex dynamical systems, </a:t>
                </a:r>
                <a:r>
                  <a:rPr lang="en-US" dirty="0" err="1" smtClean="0"/>
                  <a:t>Koenigs</a:t>
                </a:r>
                <a:r>
                  <a:rPr lang="en-US" dirty="0" smtClean="0"/>
                  <a:t> functions</a:t>
                </a:r>
              </a:p>
              <a:p>
                <a:pPr lvl="1">
                  <a:spcBef>
                    <a:spcPts val="0"/>
                  </a:spcBef>
                  <a:spcAft>
                    <a:spcPts val="1500"/>
                  </a:spcAft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Iterated real functions, </a:t>
                </a:r>
                <a:r>
                  <a:rPr lang="en-US" dirty="0" err="1" smtClean="0"/>
                  <a:t>Möbius</a:t>
                </a:r>
                <a:r>
                  <a:rPr lang="en-US" dirty="0" smtClean="0"/>
                  <a:t> approximation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838200"/>
                <a:ext cx="8839200" cy="5943600"/>
              </a:xfrm>
              <a:blipFill rotWithShape="1">
                <a:blip r:embed="rId2"/>
                <a:stretch>
                  <a:fillRect l="-1517" t="-2051" r="-276" b="-1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71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Graphical Features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838200"/>
                <a:ext cx="8686800" cy="57912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Knowing convergence justifies approximate evaluation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numerically </a:t>
                </a:r>
              </a:p>
              <a:p>
                <a:r>
                  <a:rPr lang="en-US" dirty="0" smtClean="0"/>
                  <a:t>Mathematica provides computations to essentially arbitrary accuracy.</a:t>
                </a:r>
              </a:p>
              <a:p>
                <a:r>
                  <a:rPr lang="en-US" dirty="0" smtClean="0"/>
                  <a:t>Estimates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to desired precision obtained by observing convergence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0" smtClean="0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A few sample graphs follow.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838200"/>
                <a:ext cx="8686800" cy="5791200"/>
              </a:xfrm>
              <a:blipFill rotWithShape="1">
                <a:blip r:embed="rId2"/>
                <a:stretch>
                  <a:fillRect l="-1544" t="-1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830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23552</TotalTime>
  <Words>951</Words>
  <Application>Microsoft Office PowerPoint</Application>
  <PresentationFormat>On-screen Show 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Some Properties of Currie’s Curious Function</vt:lpstr>
      <vt:lpstr>Background</vt:lpstr>
      <vt:lpstr>Obvious Example</vt:lpstr>
      <vt:lpstr>Less Obvious Example</vt:lpstr>
      <vt:lpstr>Necessary Condition</vt:lpstr>
      <vt:lpstr>Currie’s Curious Function</vt:lpstr>
      <vt:lpstr>Definitions</vt:lpstr>
      <vt:lpstr>Convergence</vt:lpstr>
      <vt:lpstr>Graphical Features</vt:lpstr>
      <vt:lpstr>PowerPoint Presentation</vt:lpstr>
      <vt:lpstr>PowerPoint Presentation</vt:lpstr>
      <vt:lpstr>Things We Can Prove</vt:lpstr>
      <vt:lpstr>Conjectures</vt:lpstr>
      <vt:lpstr>Numerical Evidence Example</vt:lpstr>
      <vt:lpstr>More Conjecture Info</vt:lpstr>
      <vt:lpstr>More Reasons to be Curious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Generalizing a Mysterious Pattern</dc:title>
  <dc:creator>kalmanNoDom</dc:creator>
  <cp:lastModifiedBy>dan kalman</cp:lastModifiedBy>
  <cp:revision>132</cp:revision>
  <dcterms:created xsi:type="dcterms:W3CDTF">2006-08-16T00:00:00Z</dcterms:created>
  <dcterms:modified xsi:type="dcterms:W3CDTF">2025-04-10T21:18:36Z</dcterms:modified>
</cp:coreProperties>
</file>