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70" r:id="rId16"/>
    <p:sldId id="269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90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53236-677E-4DB9-BF77-DF10B36346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32751-0C29-4712-A8D3-D4F985D2D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6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2F88E-6E95-441B-B634-022B576159A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C0540-0013-4B77-84CD-5F10E4B89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9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33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0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42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05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68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17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21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5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1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4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34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C0540-0013-4B77-84CD-5F10E4B896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Matrix Binomial Theorem with an AI Co-author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124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Dan Kalman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</a:rPr>
              <a:t>MD-DC-VA Spring Meeting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4/25/2026</a:t>
            </a:r>
          </a:p>
          <a:p>
            <a:endParaRPr lang="en-US" dirty="0">
              <a:solidFill>
                <a:srgbClr val="000000"/>
              </a:solidFill>
              <a:latin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www.dankalman.net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5" y="1386142"/>
            <a:ext cx="7771429" cy="40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5" y="381000"/>
            <a:ext cx="8809524" cy="45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4997715"/>
                <a:ext cx="86868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Non-AI comment.  special case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=1</m:t>
                    </m:r>
                    <m:r>
                      <a:rPr lang="en-US" sz="2400" b="0" i="0" smtClean="0">
                        <a:latin typeface="Cambria Math"/>
                      </a:rPr>
                      <m:t>:    </m:t>
                    </m:r>
                  </m:oMath>
                </a14:m>
                <a:endParaRPr lang="en-US" sz="24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OR</m:t>
                      </m:r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=−2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AND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OR</m:t>
                      </m:r>
                      <m:r>
                        <a:rPr lang="en-US" sz="2400" i="1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=−2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997715"/>
                <a:ext cx="868680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123" t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0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8229600" cy="718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Hallucinations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4175"/>
            <a:ext cx="8650535" cy="5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Non-AI slides,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686800" cy="5791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As suggested by an earlier comment, the results reveal two families of solutions.  The diagonal entries of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can all be equal, or form a geometric progression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(1,−2,4,−8,16,−32)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the first case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is a scalar multiple of the identity matrix, hence commutes with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hence the binomial expansion is valid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dialog shown in preceding slides continued through additional analyses, and was augmented by several subsequent dialogs.</a:t>
                </a:r>
              </a:p>
              <a:p>
                <a:r>
                  <a:rPr lang="en-US" dirty="0" smtClean="0"/>
                  <a:t>Additional </a:t>
                </a:r>
                <a:r>
                  <a:rPr lang="en-US" i="1" dirty="0" smtClean="0"/>
                  <a:t>conjectures</a:t>
                </a:r>
                <a:r>
                  <a:rPr lang="en-US" dirty="0" smtClean="0"/>
                  <a:t> asserted as fact but false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686800" cy="5791200"/>
              </a:xfrm>
              <a:blipFill rotWithShape="1">
                <a:blip r:embed="rId3"/>
                <a:stretch>
                  <a:fillRect l="-1544" t="-1368" r="-2035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wait, there’s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the end of the first session, I gave the AI a prompt something like this:</a:t>
            </a:r>
            <a:br>
              <a:rPr lang="en-US" dirty="0" smtClean="0"/>
            </a:br>
            <a:r>
              <a:rPr lang="en-US" sz="2200" i="1" dirty="0" smtClean="0"/>
              <a:t>Prepare a summary of the results of the foregoing dialog.  Include </a:t>
            </a:r>
            <a:r>
              <a:rPr lang="en-US" sz="2200" dirty="0" smtClean="0"/>
              <a:t>[certain items] </a:t>
            </a:r>
            <a:r>
              <a:rPr lang="en-US" sz="2200" i="1" dirty="0" smtClean="0"/>
              <a:t>but leave out </a:t>
            </a:r>
            <a:r>
              <a:rPr lang="en-US" sz="2200" dirty="0" smtClean="0"/>
              <a:t>[other items]</a:t>
            </a:r>
            <a:r>
              <a:rPr lang="en-US" sz="2200" i="1" dirty="0" smtClean="0"/>
              <a:t>.  Formulate it as a latex document.  Output to me the </a:t>
            </a:r>
            <a:r>
              <a:rPr lang="en-US" sz="2200" i="1" dirty="0" err="1" smtClean="0"/>
              <a:t>tex</a:t>
            </a:r>
            <a:r>
              <a:rPr lang="en-US" sz="2200" i="1" dirty="0" smtClean="0"/>
              <a:t> file for the document.</a:t>
            </a:r>
          </a:p>
          <a:p>
            <a:r>
              <a:rPr lang="en-US" dirty="0" smtClean="0"/>
              <a:t>I cut and pasted the output into a text file, and ran it though </a:t>
            </a:r>
            <a:r>
              <a:rPr lang="en-US" dirty="0" err="1" smtClean="0"/>
              <a:t>LaTeX</a:t>
            </a:r>
            <a:r>
              <a:rPr lang="en-US" dirty="0" smtClean="0"/>
              <a:t>.  It compiled with no errors on the first attempt.</a:t>
            </a:r>
          </a:p>
          <a:p>
            <a:r>
              <a:rPr lang="en-US" dirty="0" smtClean="0"/>
              <a:t>End result: a beautifully formatted and acceptably organized account, properly encoded as a </a:t>
            </a:r>
            <a:r>
              <a:rPr lang="en-US" dirty="0" err="1" smtClean="0"/>
              <a:t>LaTeX</a:t>
            </a:r>
            <a:r>
              <a:rPr lang="en-US" dirty="0" smtClean="0"/>
              <a:t> document.</a:t>
            </a:r>
          </a:p>
          <a:p>
            <a:r>
              <a:rPr lang="en-US" dirty="0" smtClean="0"/>
              <a:t>I didn’t have to write the </a:t>
            </a:r>
            <a:r>
              <a:rPr lang="en-US" dirty="0" err="1" smtClean="0"/>
              <a:t>tex</a:t>
            </a:r>
            <a:r>
              <a:rPr lang="en-US" dirty="0" smtClean="0"/>
              <a:t> code for all those matrices!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…And still more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686800" cy="5943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a subsequent session, the AI pointed out a combinatorial strategy that I had completely overlooked.</a:t>
                </a:r>
              </a:p>
              <a:p>
                <a:r>
                  <a:rPr lang="en-US" dirty="0" smtClean="0"/>
                  <a:t>It then claimed this strategy implied a general result (far off of my radar) – with a gaping logical hole.</a:t>
                </a:r>
              </a:p>
              <a:p>
                <a:r>
                  <a:rPr lang="en-US" dirty="0" smtClean="0"/>
                  <a:t>I pointed out the hole, and how to fill it.</a:t>
                </a:r>
              </a:p>
              <a:p>
                <a:r>
                  <a:rPr lang="en-US" dirty="0" smtClean="0"/>
                  <a:t>End result, independently verified by me:</a:t>
                </a:r>
                <a:br>
                  <a:rPr lang="en-US" dirty="0" smtClean="0"/>
                </a:br>
                <a:r>
                  <a:rPr lang="en-US" i="1" dirty="0" smtClean="0"/>
                  <a:t>If A+B is nonsingular, and if the binomial expansion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valid for three consecutive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’s greater than or equal to 1,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𝐵𝐴</m:t>
                    </m:r>
                  </m:oMath>
                </a14:m>
                <a:r>
                  <a:rPr lang="en-US" dirty="0" smtClean="0"/>
                  <a:t>.</a:t>
                </a:r>
                <a:endParaRPr lang="en-US" sz="22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686800" cy="5943600"/>
              </a:xfrm>
              <a:blipFill rotWithShape="1">
                <a:blip r:embed="rId3"/>
                <a:stretch>
                  <a:fillRect l="-1614" t="-2154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1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The AI contributed many other ideas, some of which were completely wrong</a:t>
            </a:r>
          </a:p>
          <a:p>
            <a:r>
              <a:rPr lang="en-US" dirty="0" smtClean="0"/>
              <a:t>It cited related published work that I have yet to check</a:t>
            </a:r>
          </a:p>
          <a:p>
            <a:r>
              <a:rPr lang="en-US" dirty="0" smtClean="0"/>
              <a:t>It suggested directions for extensions, which I have yet to pursue</a:t>
            </a:r>
          </a:p>
          <a:p>
            <a:r>
              <a:rPr lang="en-US" dirty="0" smtClean="0"/>
              <a:t>I have posted on my website a brief note proving the last theorem.  I wrote it by means of a series of prompts to the AI followed by some minor copy editing.</a:t>
            </a:r>
          </a:p>
          <a:p>
            <a:r>
              <a:rPr lang="en-US" dirty="0" smtClean="0"/>
              <a:t>I will definitely use AI in future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685800"/>
                <a:ext cx="8610600" cy="6019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matrices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𝐵𝐴</m:t>
                    </m:r>
                  </m:oMath>
                </a14:m>
                <a:r>
                  <a:rPr lang="en-US" dirty="0" smtClean="0"/>
                  <a:t> then for any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             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  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          (1)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What about the converse?</a:t>
                </a:r>
              </a:p>
              <a:p>
                <a:r>
                  <a:rPr lang="en-US" dirty="0" smtClean="0"/>
                  <a:t>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𝐵𝐴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</m:t>
                    </m:r>
                  </m:oMath>
                </a14:m>
                <a:r>
                  <a:rPr lang="en-US" b="0" dirty="0" smtClean="0">
                    <a:ea typeface="Cambria Math"/>
                  </a:rPr>
                  <a:t/>
                </a:r>
                <a:br>
                  <a:rPr lang="en-US" b="0" dirty="0" smtClean="0"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𝐴𝐵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Eq</a:t>
                </a:r>
                <a:r>
                  <a:rPr lang="en-US" dirty="0" smtClean="0"/>
                  <a:t> (1)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i="1" dirty="0" smtClean="0"/>
                  <a:t> 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𝐵𝐴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Could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(1) hold for specific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&gt;2</m:t>
                    </m:r>
                  </m:oMath>
                </a14:m>
                <a:r>
                  <a:rPr lang="en-US" dirty="0" smtClean="0"/>
                  <a:t>  when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𝐵𝐴</m:t>
                    </m:r>
                  </m:oMath>
                </a14:m>
                <a:r>
                  <a:rPr lang="en-US" dirty="0" smtClean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685800"/>
                <a:ext cx="8610600" cy="6019800"/>
              </a:xfrm>
              <a:blipFill rotWithShape="1">
                <a:blip r:embed="rId3"/>
                <a:stretch>
                  <a:fillRect l="-1415" t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9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457950" cy="106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286000"/>
            <a:ext cx="4657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552825"/>
            <a:ext cx="6210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5161930"/>
            <a:ext cx="4071937" cy="4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51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"/>
            <a:ext cx="8229600" cy="655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Discovery Route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686800" cy="5867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Most general approach: Make all 9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variables, likewise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. Set</a:t>
                </a:r>
                <a:br>
                  <a:rPr lang="en-US" dirty="0" smtClean="0"/>
                </a:b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 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+3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and try to find solutions.      TOO HARD!</a:t>
                </a:r>
              </a:p>
              <a:p>
                <a:r>
                  <a:rPr lang="en-US" dirty="0" smtClean="0"/>
                  <a:t>Try same approach with simpler matrices:</a:t>
                </a:r>
                <a:br>
                  <a:rPr lang="en-US" dirty="0" smtClean="0"/>
                </a:br>
                <a:r>
                  <a:rPr lang="en-US" dirty="0" smtClean="0"/>
                  <a:t>   + diagonal (powers easily computed)</a:t>
                </a:r>
                <a:br>
                  <a:rPr lang="en-US" dirty="0" smtClean="0"/>
                </a:br>
                <a:r>
                  <a:rPr lang="en-US" dirty="0" smtClean="0"/>
                  <a:t>   + 1’s on super diagonal (likewise)</a:t>
                </a:r>
              </a:p>
              <a:p>
                <a:r>
                  <a:rPr lang="en-US" dirty="0" smtClean="0"/>
                  <a:t> 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General solution: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/>
                  <a:t> 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,−2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,4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endParaRPr lang="en-US" i="1" dirty="0" smtClean="0"/>
              </a:p>
              <a:p>
                <a:r>
                  <a:rPr lang="en-US" dirty="0" smtClean="0"/>
                  <a:t>Analogous result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matrices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686800" cy="5867400"/>
              </a:xfrm>
              <a:blipFill rotWithShape="1">
                <a:blip r:embed="rId3"/>
                <a:stretch>
                  <a:fillRect l="-1474" t="-2077" b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9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 Makes an Entrance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685800"/>
                <a:ext cx="8686800" cy="6019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Up to this point, everything was done by hand.</a:t>
                </a:r>
              </a:p>
              <a:p>
                <a:r>
                  <a:rPr lang="en-US" dirty="0" smtClean="0"/>
                  <a:t>Results show clear and obvious pattern</a:t>
                </a:r>
              </a:p>
              <a:p>
                <a:r>
                  <a:rPr lang="en-US" dirty="0" smtClean="0"/>
                  <a:t>Next step: try a larger matrix.  How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 spite of clear algebraic pattern, I keep making errors – even just writing down the matrices.</a:t>
                </a:r>
              </a:p>
              <a:p>
                <a:r>
                  <a:rPr lang="en-US" dirty="0" smtClean="0"/>
                  <a:t>Happy thought: let AI format the matrices</a:t>
                </a:r>
              </a:p>
              <a:p>
                <a:r>
                  <a:rPr lang="en-US" dirty="0" smtClean="0"/>
                  <a:t>Initially I intended to cut and paste the AI generated matrix into a document, but that isn’t how it worked out.</a:t>
                </a:r>
              </a:p>
              <a:p>
                <a:r>
                  <a:rPr lang="en-US" dirty="0" smtClean="0"/>
                  <a:t>Let me show you what happened.</a:t>
                </a:r>
              </a:p>
              <a:p>
                <a:r>
                  <a:rPr lang="en-US" dirty="0" smtClean="0"/>
                  <a:t>Following slides show prompts and responses, edited and condensed for clarity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85800"/>
                <a:ext cx="8686800" cy="6019800"/>
              </a:xfrm>
              <a:blipFill rotWithShape="1">
                <a:blip r:embed="rId3"/>
                <a:stretch>
                  <a:fillRect l="-1474" t="-2026" r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968"/>
            <a:ext cx="9144000" cy="4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467"/>
            <a:ext cx="9144000" cy="35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2" y="833761"/>
            <a:ext cx="7685715" cy="51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8" y="0"/>
            <a:ext cx="8949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16515</TotalTime>
  <Words>459</Words>
  <Application>Microsoft Office PowerPoint</Application>
  <PresentationFormat>On-screen Show (4:3)</PresentationFormat>
  <Paragraphs>69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Matrix Binomial Theorem with an AI Co-author</vt:lpstr>
      <vt:lpstr>Introduction</vt:lpstr>
      <vt:lpstr>Example</vt:lpstr>
      <vt:lpstr>Discovery Route</vt:lpstr>
      <vt:lpstr>AI Makes an Entrance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Recent Hallucinations</vt:lpstr>
      <vt:lpstr>Non-AI slides, continued</vt:lpstr>
      <vt:lpstr>But wait, there’s more</vt:lpstr>
      <vt:lpstr>…And still more</vt:lpstr>
      <vt:lpstr>Final Comments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Binomial Theorem with an AI Co-author</dc:title>
  <dc:creator>kalmanNoDom</dc:creator>
  <cp:lastModifiedBy>dan kalman</cp:lastModifiedBy>
  <cp:revision>23</cp:revision>
  <cp:lastPrinted>2026-04-22T17:00:03Z</cp:lastPrinted>
  <dcterms:created xsi:type="dcterms:W3CDTF">2006-08-16T00:00:00Z</dcterms:created>
  <dcterms:modified xsi:type="dcterms:W3CDTF">2026-04-22T17:15:28Z</dcterms:modified>
</cp:coreProperties>
</file>